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handoutMasterIdLst>
    <p:handoutMasterId r:id="rId4"/>
  </p:handoutMasterIdLst>
  <p:sldIdLst>
    <p:sldId id="258" r:id="rId2"/>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381" userDrawn="1">
          <p15:clr>
            <a:srgbClr val="A4A3A4"/>
          </p15:clr>
        </p15:guide>
        <p15:guide id="3" pos="4556" userDrawn="1">
          <p15:clr>
            <a:srgbClr val="A4A3A4"/>
          </p15:clr>
        </p15:guide>
        <p15:guide id="4" pos="157" userDrawn="1">
          <p15:clr>
            <a:srgbClr val="A4A3A4"/>
          </p15:clr>
        </p15:guide>
        <p15:guide id="5" pos="705" userDrawn="1">
          <p15:clr>
            <a:srgbClr val="A4A3A4"/>
          </p15:clr>
        </p15:guide>
        <p15:guide id="6" orient="horz" pos="3368" userDrawn="1">
          <p15:clr>
            <a:srgbClr val="A4A3A4"/>
          </p15:clr>
        </p15:guide>
        <p15:guide id="7" orient="horz" pos="4396" userDrawn="1">
          <p15:clr>
            <a:srgbClr val="A4A3A4"/>
          </p15:clr>
        </p15:guide>
        <p15:guide id="8" orient="horz" pos="5203" userDrawn="1">
          <p15:clr>
            <a:srgbClr val="A4A3A4"/>
          </p15:clr>
        </p15:guide>
        <p15:guide id="9" pos="3656" userDrawn="1">
          <p15:clr>
            <a:srgbClr val="A4A3A4"/>
          </p15:clr>
        </p15:guide>
        <p15:guide id="10" pos="1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D1E5"/>
    <a:srgbClr val="E6E6E6"/>
    <a:srgbClr val="D9F1EA"/>
    <a:srgbClr val="FFBF61"/>
    <a:srgbClr val="FFFFDD"/>
    <a:srgbClr val="84D1E0"/>
    <a:srgbClr val="FFFFCC"/>
    <a:srgbClr val="F6E372"/>
    <a:srgbClr val="FFFFA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1" autoAdjust="0"/>
    <p:restoredTop sz="94660"/>
  </p:normalViewPr>
  <p:slideViewPr>
    <p:cSldViewPr snapToGrid="0">
      <p:cViewPr>
        <p:scale>
          <a:sx n="100" d="100"/>
          <a:sy n="100" d="100"/>
        </p:scale>
        <p:origin x="678" y="-792"/>
      </p:cViewPr>
      <p:guideLst>
        <p:guide pos="2381"/>
        <p:guide pos="4556"/>
        <p:guide pos="157"/>
        <p:guide pos="705"/>
        <p:guide orient="horz" pos="3368"/>
        <p:guide orient="horz" pos="4396"/>
        <p:guide orient="horz" pos="5203"/>
        <p:guide pos="3656"/>
        <p:guide pos="1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38CF27D-4AB7-88D5-D777-CE30C89DC663}"/>
              </a:ext>
            </a:extLst>
          </p:cNvPr>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25C5407-ADE4-2706-D876-98A79482C466}"/>
              </a:ext>
            </a:extLst>
          </p:cNvPr>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3BF96BE7-BCEA-422F-9820-CE27B185CCB4}" type="datetimeFigureOut">
              <a:rPr kumimoji="1" lang="ja-JP" altLang="en-US" smtClean="0"/>
              <a:t>2023/8/22</a:t>
            </a:fld>
            <a:endParaRPr kumimoji="1" lang="ja-JP" altLang="en-US"/>
          </a:p>
        </p:txBody>
      </p:sp>
      <p:sp>
        <p:nvSpPr>
          <p:cNvPr id="4" name="フッター プレースホルダー 3">
            <a:extLst>
              <a:ext uri="{FF2B5EF4-FFF2-40B4-BE49-F238E27FC236}">
                <a16:creationId xmlns:a16="http://schemas.microsoft.com/office/drawing/2014/main" id="{CC4F3B86-A032-1B01-FB44-52E2B0F50488}"/>
              </a:ext>
            </a:extLst>
          </p:cNvPr>
          <p:cNvSpPr>
            <a:spLocks noGrp="1"/>
          </p:cNvSpPr>
          <p:nvPr>
            <p:ph type="ftr" sz="quarter" idx="2"/>
          </p:nvPr>
        </p:nvSpPr>
        <p:spPr>
          <a:xfrm>
            <a:off x="0" y="9372445"/>
            <a:ext cx="2919565" cy="493868"/>
          </a:xfrm>
          <a:prstGeom prst="rect">
            <a:avLst/>
          </a:prstGeom>
        </p:spPr>
        <p:txBody>
          <a:bodyPr vert="horz" lIns="90763" tIns="45382" rIns="90763" bIns="4538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8F17740-4FD9-CF82-682E-C2B1931B4E6E}"/>
              </a:ext>
            </a:extLst>
          </p:cNvPr>
          <p:cNvSpPr>
            <a:spLocks noGrp="1"/>
          </p:cNvSpPr>
          <p:nvPr>
            <p:ph type="sldNum" sz="quarter" idx="3"/>
          </p:nvPr>
        </p:nvSpPr>
        <p:spPr>
          <a:xfrm>
            <a:off x="3814626" y="9372445"/>
            <a:ext cx="2919565" cy="493868"/>
          </a:xfrm>
          <a:prstGeom prst="rect">
            <a:avLst/>
          </a:prstGeom>
        </p:spPr>
        <p:txBody>
          <a:bodyPr vert="horz" lIns="90763" tIns="45382" rIns="90763" bIns="45382" rtlCol="0" anchor="b"/>
          <a:lstStyle>
            <a:lvl1pPr algn="r">
              <a:defRPr sz="1200"/>
            </a:lvl1pPr>
          </a:lstStyle>
          <a:p>
            <a:fld id="{599DE747-03CD-4969-BF7E-2D01D8070C33}" type="slidenum">
              <a:rPr kumimoji="1" lang="ja-JP" altLang="en-US" smtClean="0"/>
              <a:t>‹#›</a:t>
            </a:fld>
            <a:endParaRPr kumimoji="1" lang="ja-JP" altLang="en-US"/>
          </a:p>
        </p:txBody>
      </p:sp>
    </p:spTree>
    <p:extLst>
      <p:ext uri="{BB962C8B-B14F-4D97-AF65-F5344CB8AC3E}">
        <p14:creationId xmlns:p14="http://schemas.microsoft.com/office/powerpoint/2010/main" val="1821328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626" y="0"/>
            <a:ext cx="2919565" cy="493868"/>
          </a:xfrm>
          <a:prstGeom prst="rect">
            <a:avLst/>
          </a:prstGeom>
        </p:spPr>
        <p:txBody>
          <a:bodyPr vert="horz" lIns="90763" tIns="45382" rIns="90763" bIns="45382" rtlCol="0"/>
          <a:lstStyle>
            <a:lvl1pPr algn="r">
              <a:defRPr sz="1200"/>
            </a:lvl1pPr>
          </a:lstStyle>
          <a:p>
            <a:fld id="{40E95A4D-4C0D-48D9-A6B2-33964DE0FCD9}" type="datetimeFigureOut">
              <a:rPr kumimoji="1" lang="ja-JP" altLang="en-US" smtClean="0"/>
              <a:t>2023/8/22</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ー 4"/>
          <p:cNvSpPr>
            <a:spLocks noGrp="1"/>
          </p:cNvSpPr>
          <p:nvPr>
            <p:ph type="body" sz="quarter" idx="3"/>
          </p:nvPr>
        </p:nvSpPr>
        <p:spPr>
          <a:xfrm>
            <a:off x="673262" y="4747760"/>
            <a:ext cx="5389240" cy="3884673"/>
          </a:xfrm>
          <a:prstGeom prst="rect">
            <a:avLst/>
          </a:prstGeom>
        </p:spPr>
        <p:txBody>
          <a:bodyPr vert="horz" lIns="90763" tIns="45382" rIns="90763" bIns="453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2445"/>
            <a:ext cx="2919565" cy="493868"/>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626" y="9372445"/>
            <a:ext cx="2919565" cy="493868"/>
          </a:xfrm>
          <a:prstGeom prst="rect">
            <a:avLst/>
          </a:prstGeom>
        </p:spPr>
        <p:txBody>
          <a:bodyPr vert="horz" lIns="90763" tIns="45382" rIns="90763" bIns="45382" rtlCol="0" anchor="b"/>
          <a:lstStyle>
            <a:lvl1pPr algn="r">
              <a:defRPr sz="1200"/>
            </a:lvl1pPr>
          </a:lstStyle>
          <a:p>
            <a:fld id="{FB33ED7D-C829-4C97-B4E0-478EE03A0E86}" type="slidenum">
              <a:rPr kumimoji="1" lang="ja-JP" altLang="en-US" smtClean="0"/>
              <a:t>‹#›</a:t>
            </a:fld>
            <a:endParaRPr kumimoji="1" lang="ja-JP" altLang="en-US"/>
          </a:p>
        </p:txBody>
      </p:sp>
    </p:spTree>
    <p:extLst>
      <p:ext uri="{BB962C8B-B14F-4D97-AF65-F5344CB8AC3E}">
        <p14:creationId xmlns:p14="http://schemas.microsoft.com/office/powerpoint/2010/main" val="1422369684"/>
      </p:ext>
    </p:extLst>
  </p:cSld>
  <p:clrMap bg1="lt1" tx1="dk1" bg2="lt2" tx2="dk2" accent1="accent1" accent2="accent2" accent3="accent3" accent4="accent4" accent5="accent5" accent6="accent6" hlink="hlink" folHlink="folHlink"/>
  <p:hf hdr="0" ftr="0" dt="0"/>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382989E-D168-4DE6-811C-754DED56ECE5}" type="datetimeFigureOut">
              <a:rPr kumimoji="1" lang="ja-JP" altLang="en-US" smtClean="0"/>
              <a:t>2023/8/22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61099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82989E-D168-4DE6-811C-754DED56ECE5}" type="datetimeFigureOut">
              <a:rPr kumimoji="1" lang="ja-JP" altLang="en-US" smtClean="0"/>
              <a:t>2023/8/22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348992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82989E-D168-4DE6-811C-754DED56ECE5}" type="datetimeFigureOut">
              <a:rPr kumimoji="1" lang="ja-JP" altLang="en-US" smtClean="0"/>
              <a:t>2023/8/22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303672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82989E-D168-4DE6-811C-754DED56ECE5}" type="datetimeFigureOut">
              <a:rPr kumimoji="1" lang="ja-JP" altLang="en-US" smtClean="0"/>
              <a:t>2023/8/22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264234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82989E-D168-4DE6-811C-754DED56ECE5}" type="datetimeFigureOut">
              <a:rPr kumimoji="1" lang="ja-JP" altLang="en-US" smtClean="0"/>
              <a:t>2023/8/22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74975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82989E-D168-4DE6-811C-754DED56ECE5}" type="datetimeFigureOut">
              <a:rPr kumimoji="1" lang="ja-JP" altLang="en-US" smtClean="0"/>
              <a:t>2023/8/22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242473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82989E-D168-4DE6-811C-754DED56ECE5}" type="datetimeFigureOut">
              <a:rPr kumimoji="1" lang="ja-JP" altLang="en-US" smtClean="0"/>
              <a:t>2023/8/22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353883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382989E-D168-4DE6-811C-754DED56ECE5}" type="datetimeFigureOut">
              <a:rPr kumimoji="1" lang="ja-JP" altLang="en-US" smtClean="0"/>
              <a:t>2023/8/22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10944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2989E-D168-4DE6-811C-754DED56ECE5}" type="datetimeFigureOut">
              <a:rPr kumimoji="1" lang="ja-JP" altLang="en-US" smtClean="0"/>
              <a:t>2023/8/22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103166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82989E-D168-4DE6-811C-754DED56ECE5}" type="datetimeFigureOut">
              <a:rPr kumimoji="1" lang="ja-JP" altLang="en-US" smtClean="0"/>
              <a:t>2023/8/22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357414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82989E-D168-4DE6-811C-754DED56ECE5}" type="datetimeFigureOut">
              <a:rPr kumimoji="1" lang="ja-JP" altLang="en-US" smtClean="0"/>
              <a:t>2023/8/22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358587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382989E-D168-4DE6-811C-754DED56ECE5}" type="datetimeFigureOut">
              <a:rPr kumimoji="1" lang="ja-JP" altLang="en-US" smtClean="0"/>
              <a:t>2023/8/22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1B54299-9B96-4B48-A3EE-8BD89A90F357}" type="slidenum">
              <a:rPr kumimoji="1" lang="ja-JP" altLang="en-US" smtClean="0"/>
              <a:t>‹#›</a:t>
            </a:fld>
            <a:endParaRPr kumimoji="1" lang="ja-JP" altLang="en-US"/>
          </a:p>
        </p:txBody>
      </p:sp>
    </p:spTree>
    <p:extLst>
      <p:ext uri="{BB962C8B-B14F-4D97-AF65-F5344CB8AC3E}">
        <p14:creationId xmlns:p14="http://schemas.microsoft.com/office/powerpoint/2010/main" val="37115159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forms/d/1OtYfn3YrDsPL_JYaHrjV9Ftqq6jsPSyfTeSHUbjmFY4/edit" TargetMode="External"/><Relationship Id="rId3" Type="http://schemas.openxmlformats.org/officeDocument/2006/relationships/hyperlink" Target="mailto:info@f-reenergy.org" TargetMode="External"/><Relationship Id="rId7" Type="http://schemas.openxmlformats.org/officeDocument/2006/relationships/hyperlink" Target="https://forms.gle/HZrE5V2EDcH68fxg9"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reif-zerocarbon.jp/" TargetMode="External"/><Relationship Id="rId5" Type="http://schemas.openxmlformats.org/officeDocument/2006/relationships/image" Target="../media/image3.emf"/><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52172A35-3866-FB48-8D0D-74CF2E6CFD54}"/>
              </a:ext>
            </a:extLst>
          </p:cNvPr>
          <p:cNvPicPr>
            <a:picLocks noChangeAspect="1"/>
          </p:cNvPicPr>
          <p:nvPr/>
        </p:nvPicPr>
        <p:blipFill rotWithShape="1">
          <a:blip r:embed="rId2"/>
          <a:srcRect t="26875"/>
          <a:stretch/>
        </p:blipFill>
        <p:spPr>
          <a:xfrm>
            <a:off x="-4232" y="-1"/>
            <a:ext cx="7565872" cy="3604484"/>
          </a:xfrm>
          <a:prstGeom prst="rect">
            <a:avLst/>
          </a:prstGeom>
        </p:spPr>
      </p:pic>
      <p:sp>
        <p:nvSpPr>
          <p:cNvPr id="22" name="四角形: 角を丸くする 21">
            <a:extLst>
              <a:ext uri="{FF2B5EF4-FFF2-40B4-BE49-F238E27FC236}">
                <a16:creationId xmlns:a16="http://schemas.microsoft.com/office/drawing/2014/main" id="{DADCEAEB-6E9C-0400-15A3-CAA90BA70E48}"/>
              </a:ext>
            </a:extLst>
          </p:cNvPr>
          <p:cNvSpPr/>
          <p:nvPr/>
        </p:nvSpPr>
        <p:spPr>
          <a:xfrm>
            <a:off x="270506" y="1289397"/>
            <a:ext cx="5230923" cy="1897263"/>
          </a:xfrm>
          <a:prstGeom prst="roundRect">
            <a:avLst/>
          </a:prstGeom>
          <a:solidFill>
            <a:srgbClr val="FFFFD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正方形/長方形 63">
            <a:extLst>
              <a:ext uri="{FF2B5EF4-FFF2-40B4-BE49-F238E27FC236}">
                <a16:creationId xmlns:a16="http://schemas.microsoft.com/office/drawing/2014/main" id="{A8070856-1472-4A7B-96D0-51818ED32778}"/>
              </a:ext>
            </a:extLst>
          </p:cNvPr>
          <p:cNvSpPr/>
          <p:nvPr/>
        </p:nvSpPr>
        <p:spPr>
          <a:xfrm>
            <a:off x="-2319" y="4565019"/>
            <a:ext cx="7585730" cy="3548771"/>
          </a:xfrm>
          <a:prstGeom prst="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　</a:t>
            </a:r>
          </a:p>
        </p:txBody>
      </p:sp>
      <p:sp>
        <p:nvSpPr>
          <p:cNvPr id="43" name="正方形/長方形 42">
            <a:extLst>
              <a:ext uri="{FF2B5EF4-FFF2-40B4-BE49-F238E27FC236}">
                <a16:creationId xmlns:a16="http://schemas.microsoft.com/office/drawing/2014/main" id="{F0D06D64-0F84-41FC-9B71-F18580C00119}"/>
              </a:ext>
            </a:extLst>
          </p:cNvPr>
          <p:cNvSpPr/>
          <p:nvPr/>
        </p:nvSpPr>
        <p:spPr>
          <a:xfrm>
            <a:off x="210219" y="8157307"/>
            <a:ext cx="946464" cy="676695"/>
          </a:xfrm>
          <a:prstGeom prst="rect">
            <a:avLst/>
          </a:prstGeom>
          <a:solidFill>
            <a:srgbClr val="FFB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lumMod val="85000"/>
                    <a:lumOff val="15000"/>
                  </a:schemeClr>
                </a:solidFill>
              </a:rPr>
              <a:t>お申し込み</a:t>
            </a:r>
            <a:endParaRPr lang="en-US" altLang="ja-JP" sz="1000" b="1" dirty="0">
              <a:solidFill>
                <a:schemeClr val="tx1">
                  <a:lumMod val="85000"/>
                  <a:lumOff val="15000"/>
                </a:schemeClr>
              </a:solidFill>
            </a:endParaRPr>
          </a:p>
        </p:txBody>
      </p:sp>
      <p:sp>
        <p:nvSpPr>
          <p:cNvPr id="44" name="テキスト ボックス 43">
            <a:extLst>
              <a:ext uri="{FF2B5EF4-FFF2-40B4-BE49-F238E27FC236}">
                <a16:creationId xmlns:a16="http://schemas.microsoft.com/office/drawing/2014/main" id="{0066B1EB-0C61-4794-B6F3-A7F3AC40F0EA}"/>
              </a:ext>
            </a:extLst>
          </p:cNvPr>
          <p:cNvSpPr txBox="1"/>
          <p:nvPr/>
        </p:nvSpPr>
        <p:spPr>
          <a:xfrm>
            <a:off x="1242852" y="9498630"/>
            <a:ext cx="5845922" cy="861774"/>
          </a:xfrm>
          <a:prstGeom prst="rect">
            <a:avLst/>
          </a:prstGeom>
          <a:noFill/>
          <a:ln w="38100">
            <a:noFill/>
          </a:ln>
        </p:spPr>
        <p:txBody>
          <a:bodyPr wrap="square" rtlCol="0">
            <a:spAutoFit/>
          </a:bodyPr>
          <a:lstStyle/>
          <a:p>
            <a:r>
              <a:rPr lang="ja-JP" altLang="en-US" sz="1000" dirty="0">
                <a:solidFill>
                  <a:schemeClr val="tx1">
                    <a:lumMod val="85000"/>
                    <a:lumOff val="15000"/>
                  </a:schemeClr>
                </a:solidFill>
                <a:latin typeface="+mn-ea"/>
                <a:cs typeface="メイリオ" panose="020B0604030504040204" pitchFamily="50" charset="-128"/>
              </a:rPr>
              <a:t>一般社団法人</a:t>
            </a:r>
            <a:r>
              <a:rPr lang="en-US" altLang="ja-JP" sz="1000" dirty="0">
                <a:solidFill>
                  <a:schemeClr val="tx1">
                    <a:lumMod val="85000"/>
                    <a:lumOff val="15000"/>
                  </a:schemeClr>
                </a:solidFill>
                <a:latin typeface="+mn-ea"/>
                <a:cs typeface="メイリオ" panose="020B0604030504040204" pitchFamily="50" charset="-128"/>
              </a:rPr>
              <a:t> </a:t>
            </a:r>
            <a:r>
              <a:rPr lang="ja-JP" altLang="en-US" sz="1000" dirty="0">
                <a:solidFill>
                  <a:schemeClr val="tx1">
                    <a:lumMod val="85000"/>
                    <a:lumOff val="15000"/>
                  </a:schemeClr>
                </a:solidFill>
                <a:latin typeface="+mn-ea"/>
                <a:cs typeface="メイリオ" panose="020B0604030504040204" pitchFamily="50" charset="-128"/>
              </a:rPr>
              <a:t>福島県再生可能エネルギー推進センター</a:t>
            </a:r>
            <a:endParaRPr lang="en-US" altLang="ja-JP" sz="1000" dirty="0">
              <a:solidFill>
                <a:schemeClr val="tx1">
                  <a:lumMod val="85000"/>
                  <a:lumOff val="15000"/>
                </a:schemeClr>
              </a:solidFill>
              <a:latin typeface="+mn-ea"/>
              <a:cs typeface="メイリオ" panose="020B0604030504040204" pitchFamily="50" charset="-128"/>
            </a:endParaRPr>
          </a:p>
          <a:p>
            <a:r>
              <a:rPr lang="ja-JP" altLang="en-US" sz="1000" dirty="0">
                <a:solidFill>
                  <a:schemeClr val="tx1">
                    <a:lumMod val="85000"/>
                    <a:lumOff val="15000"/>
                  </a:schemeClr>
                </a:solidFill>
                <a:latin typeface="+mn-ea"/>
                <a:cs typeface="メイリオ" panose="020B0604030504040204" pitchFamily="50" charset="-128"/>
              </a:rPr>
              <a:t>本所　　　　〒</a:t>
            </a:r>
            <a:r>
              <a:rPr lang="en-US" altLang="ja-JP" sz="1000" dirty="0">
                <a:solidFill>
                  <a:schemeClr val="tx1">
                    <a:lumMod val="85000"/>
                    <a:lumOff val="15000"/>
                  </a:schemeClr>
                </a:solidFill>
                <a:latin typeface="+mn-ea"/>
                <a:cs typeface="メイリオ" panose="020B0604030504040204" pitchFamily="50" charset="-128"/>
              </a:rPr>
              <a:t>960-8043</a:t>
            </a:r>
            <a:r>
              <a:rPr lang="ja-JP" altLang="en-US" sz="1000" dirty="0">
                <a:solidFill>
                  <a:schemeClr val="tx1">
                    <a:lumMod val="85000"/>
                    <a:lumOff val="15000"/>
                  </a:schemeClr>
                </a:solidFill>
                <a:latin typeface="+mn-ea"/>
                <a:cs typeface="メイリオ" panose="020B0604030504040204" pitchFamily="50" charset="-128"/>
              </a:rPr>
              <a:t>　福島市中町</a:t>
            </a:r>
            <a:r>
              <a:rPr lang="en-US" altLang="ja-JP" sz="1000" dirty="0">
                <a:solidFill>
                  <a:schemeClr val="tx1">
                    <a:lumMod val="85000"/>
                    <a:lumOff val="15000"/>
                  </a:schemeClr>
                </a:solidFill>
                <a:latin typeface="+mn-ea"/>
                <a:cs typeface="メイリオ" panose="020B0604030504040204" pitchFamily="50" charset="-128"/>
              </a:rPr>
              <a:t>5-21</a:t>
            </a:r>
            <a:r>
              <a:rPr lang="ja-JP" altLang="en-US" sz="1000" dirty="0">
                <a:solidFill>
                  <a:schemeClr val="tx1">
                    <a:lumMod val="85000"/>
                    <a:lumOff val="15000"/>
                  </a:schemeClr>
                </a:solidFill>
                <a:latin typeface="+mn-ea"/>
                <a:cs typeface="メイリオ" panose="020B0604030504040204" pitchFamily="50" charset="-128"/>
              </a:rPr>
              <a:t>　福島県消防会館</a:t>
            </a:r>
            <a:r>
              <a:rPr lang="en-US" altLang="ja-JP" sz="1000" dirty="0">
                <a:solidFill>
                  <a:schemeClr val="tx1">
                    <a:lumMod val="85000"/>
                    <a:lumOff val="15000"/>
                  </a:schemeClr>
                </a:solidFill>
                <a:latin typeface="+mn-ea"/>
                <a:cs typeface="メイリオ" panose="020B0604030504040204" pitchFamily="50" charset="-128"/>
              </a:rPr>
              <a:t>3</a:t>
            </a:r>
            <a:r>
              <a:rPr lang="ja-JP" altLang="en-US" sz="1000" dirty="0">
                <a:solidFill>
                  <a:schemeClr val="tx1">
                    <a:lumMod val="85000"/>
                    <a:lumOff val="15000"/>
                  </a:schemeClr>
                </a:solidFill>
                <a:latin typeface="+mn-ea"/>
                <a:cs typeface="メイリオ" panose="020B0604030504040204" pitchFamily="50" charset="-128"/>
              </a:rPr>
              <a:t>階</a:t>
            </a:r>
            <a:endParaRPr lang="en-US" altLang="ja-JP" sz="1000" dirty="0">
              <a:solidFill>
                <a:schemeClr val="tx1">
                  <a:lumMod val="85000"/>
                  <a:lumOff val="15000"/>
                </a:schemeClr>
              </a:solidFill>
              <a:latin typeface="+mn-ea"/>
              <a:cs typeface="メイリオ" panose="020B0604030504040204" pitchFamily="50" charset="-128"/>
            </a:endParaRPr>
          </a:p>
          <a:p>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T E L</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 024-529-7463</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F A X</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024-526-0072</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E-mail   </a:t>
            </a:r>
            <a:r>
              <a:rPr lang="en-US" altLang="ja-JP" sz="1000" dirty="0">
                <a:solidFill>
                  <a:schemeClr val="tx1">
                    <a:lumMod val="85000"/>
                    <a:lumOff val="15000"/>
                  </a:schemeClr>
                </a:solidFill>
                <a:latin typeface="+mn-ea"/>
                <a:cs typeface="メイリオ" panose="020B0604030504040204" pitchFamily="50" charset="-128"/>
                <a:hlinkClick r:id="rId3"/>
              </a:rPr>
              <a:t>info@f-reenergy.org</a:t>
            </a:r>
            <a:endParaRPr lang="en-US" altLang="ja-JP" sz="1000" dirty="0">
              <a:solidFill>
                <a:schemeClr val="tx1">
                  <a:lumMod val="85000"/>
                  <a:lumOff val="15000"/>
                </a:schemeClr>
              </a:solidFill>
              <a:latin typeface="+mn-ea"/>
              <a:cs typeface="メイリオ" panose="020B0604030504040204" pitchFamily="50" charset="-128"/>
            </a:endParaRPr>
          </a:p>
          <a:p>
            <a:r>
              <a:rPr lang="ja-JP" altLang="en-US" sz="1000" dirty="0">
                <a:solidFill>
                  <a:schemeClr val="tx1">
                    <a:lumMod val="85000"/>
                    <a:lumOff val="15000"/>
                  </a:schemeClr>
                </a:solidFill>
                <a:latin typeface="+mn-ea"/>
                <a:cs typeface="メイリオ" panose="020B0604030504040204" pitchFamily="50" charset="-128"/>
              </a:rPr>
              <a:t>浜通り支所　〒</a:t>
            </a:r>
            <a:r>
              <a:rPr lang="en-US" altLang="ja-JP" sz="1000" dirty="0">
                <a:solidFill>
                  <a:schemeClr val="tx1">
                    <a:lumMod val="85000"/>
                    <a:lumOff val="15000"/>
                  </a:schemeClr>
                </a:solidFill>
                <a:latin typeface="+mn-ea"/>
                <a:cs typeface="メイリオ" panose="020B0604030504040204" pitchFamily="50" charset="-128"/>
              </a:rPr>
              <a:t>970-8026</a:t>
            </a:r>
            <a:r>
              <a:rPr lang="ja-JP" altLang="en-US" sz="1000" dirty="0">
                <a:solidFill>
                  <a:schemeClr val="tx1">
                    <a:lumMod val="85000"/>
                    <a:lumOff val="15000"/>
                  </a:schemeClr>
                </a:solidFill>
                <a:latin typeface="+mn-ea"/>
                <a:cs typeface="メイリオ" panose="020B0604030504040204" pitchFamily="50" charset="-128"/>
              </a:rPr>
              <a:t>　いわき市平字白銀町</a:t>
            </a:r>
            <a:r>
              <a:rPr lang="en-US" altLang="ja-JP" sz="1000" dirty="0">
                <a:solidFill>
                  <a:schemeClr val="tx1">
                    <a:lumMod val="85000"/>
                    <a:lumOff val="15000"/>
                  </a:schemeClr>
                </a:solidFill>
                <a:latin typeface="+mn-ea"/>
                <a:cs typeface="メイリオ" panose="020B0604030504040204" pitchFamily="50" charset="-128"/>
              </a:rPr>
              <a:t>5-7</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ZENSHO</a:t>
            </a:r>
            <a:r>
              <a:rPr lang="ja-JP" altLang="en-US" sz="1000" dirty="0">
                <a:solidFill>
                  <a:schemeClr val="tx1">
                    <a:lumMod val="85000"/>
                    <a:lumOff val="15000"/>
                  </a:schemeClr>
                </a:solidFill>
                <a:latin typeface="+mn-ea"/>
                <a:cs typeface="メイリオ" panose="020B0604030504040204" pitchFamily="50" charset="-128"/>
              </a:rPr>
              <a:t>白銀ビル</a:t>
            </a:r>
            <a:r>
              <a:rPr lang="en-US" altLang="ja-JP" sz="1000" dirty="0">
                <a:solidFill>
                  <a:schemeClr val="tx1">
                    <a:lumMod val="85000"/>
                    <a:lumOff val="15000"/>
                  </a:schemeClr>
                </a:solidFill>
                <a:latin typeface="+mn-ea"/>
                <a:cs typeface="メイリオ" panose="020B0604030504040204" pitchFamily="50" charset="-128"/>
              </a:rPr>
              <a:t>4</a:t>
            </a:r>
            <a:r>
              <a:rPr lang="ja-JP" altLang="en-US" sz="1000" dirty="0">
                <a:solidFill>
                  <a:schemeClr val="tx1">
                    <a:lumMod val="85000"/>
                    <a:lumOff val="15000"/>
                  </a:schemeClr>
                </a:solidFill>
                <a:latin typeface="+mn-ea"/>
                <a:cs typeface="メイリオ" panose="020B0604030504040204" pitchFamily="50" charset="-128"/>
              </a:rPr>
              <a:t>階</a:t>
            </a:r>
            <a:endParaRPr lang="en-US" altLang="ja-JP" sz="1000" dirty="0">
              <a:solidFill>
                <a:schemeClr val="tx1">
                  <a:lumMod val="85000"/>
                  <a:lumOff val="15000"/>
                </a:schemeClr>
              </a:solidFill>
              <a:latin typeface="+mn-ea"/>
              <a:cs typeface="メイリオ" panose="020B0604030504040204" pitchFamily="50" charset="-128"/>
            </a:endParaRPr>
          </a:p>
          <a:p>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T</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E</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L</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0246-21-5566</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F</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A</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X</a:t>
            </a:r>
            <a:r>
              <a:rPr lang="ja-JP" altLang="en-US" sz="1000" dirty="0">
                <a:solidFill>
                  <a:schemeClr val="tx1">
                    <a:lumMod val="85000"/>
                    <a:lumOff val="15000"/>
                  </a:schemeClr>
                </a:solidFill>
                <a:latin typeface="+mn-ea"/>
                <a:cs typeface="メイリオ" panose="020B0604030504040204" pitchFamily="50" charset="-128"/>
              </a:rPr>
              <a:t>　</a:t>
            </a:r>
            <a:r>
              <a:rPr lang="en-US" altLang="ja-JP" sz="1000" dirty="0">
                <a:solidFill>
                  <a:schemeClr val="tx1">
                    <a:lumMod val="85000"/>
                    <a:lumOff val="15000"/>
                  </a:schemeClr>
                </a:solidFill>
                <a:latin typeface="+mn-ea"/>
                <a:cs typeface="メイリオ" panose="020B0604030504040204" pitchFamily="50" charset="-128"/>
              </a:rPr>
              <a:t>0246-21-5577</a:t>
            </a:r>
            <a:r>
              <a:rPr lang="ja-JP" altLang="en-US" sz="1000" dirty="0">
                <a:solidFill>
                  <a:schemeClr val="tx1">
                    <a:lumMod val="85000"/>
                    <a:lumOff val="15000"/>
                  </a:schemeClr>
                </a:solidFill>
                <a:latin typeface="+mn-ea"/>
                <a:cs typeface="メイリオ" panose="020B0604030504040204" pitchFamily="50" charset="-128"/>
              </a:rPr>
              <a:t>　</a:t>
            </a:r>
            <a:endParaRPr lang="en-US" altLang="ja-JP" sz="1000" dirty="0">
              <a:solidFill>
                <a:schemeClr val="tx1">
                  <a:lumMod val="85000"/>
                  <a:lumOff val="15000"/>
                </a:schemeClr>
              </a:solidFill>
              <a:latin typeface="+mn-ea"/>
              <a:cs typeface="メイリオ" panose="020B0604030504040204" pitchFamily="50" charset="-128"/>
            </a:endParaRPr>
          </a:p>
        </p:txBody>
      </p:sp>
      <p:sp>
        <p:nvSpPr>
          <p:cNvPr id="12" name="四角形: 角を丸くする 11">
            <a:extLst>
              <a:ext uri="{FF2B5EF4-FFF2-40B4-BE49-F238E27FC236}">
                <a16:creationId xmlns:a16="http://schemas.microsoft.com/office/drawing/2014/main" id="{95D15BA9-5C8D-4662-AAE0-FE287EFF236A}"/>
              </a:ext>
            </a:extLst>
          </p:cNvPr>
          <p:cNvSpPr/>
          <p:nvPr/>
        </p:nvSpPr>
        <p:spPr>
          <a:xfrm>
            <a:off x="201630" y="4687040"/>
            <a:ext cx="529417" cy="1566224"/>
          </a:xfrm>
          <a:prstGeom prst="roundRect">
            <a:avLst/>
          </a:prstGeom>
          <a:solidFill>
            <a:schemeClr val="accent4">
              <a:lumMod val="40000"/>
              <a:lumOff val="60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sz="1400" b="1" dirty="0">
                <a:solidFill>
                  <a:srgbClr val="002060"/>
                </a:solidFill>
              </a:rPr>
              <a:t>1</a:t>
            </a:r>
            <a:endParaRPr lang="ja-JP" altLang="en-US" sz="1400" b="1" dirty="0">
              <a:solidFill>
                <a:srgbClr val="002060"/>
              </a:solidFill>
            </a:endParaRPr>
          </a:p>
        </p:txBody>
      </p:sp>
      <p:sp>
        <p:nvSpPr>
          <p:cNvPr id="52" name="テキスト ボックス 51">
            <a:extLst>
              <a:ext uri="{FF2B5EF4-FFF2-40B4-BE49-F238E27FC236}">
                <a16:creationId xmlns:a16="http://schemas.microsoft.com/office/drawing/2014/main" id="{12288950-F609-44E0-BB7E-594B8BED4656}"/>
              </a:ext>
            </a:extLst>
          </p:cNvPr>
          <p:cNvSpPr txBox="1"/>
          <p:nvPr/>
        </p:nvSpPr>
        <p:spPr>
          <a:xfrm>
            <a:off x="-8527" y="10381311"/>
            <a:ext cx="7585730" cy="310501"/>
          </a:xfrm>
          <a:prstGeom prst="rect">
            <a:avLst/>
          </a:prstGeom>
          <a:solidFill>
            <a:schemeClr val="accent4">
              <a:lumMod val="40000"/>
              <a:lumOff val="60000"/>
            </a:schemeClr>
          </a:solidFill>
        </p:spPr>
        <p:txBody>
          <a:bodyPr wrap="square" rtlCol="0">
            <a:spAutoFit/>
          </a:bodyPr>
          <a:lstStyle/>
          <a:p>
            <a:pPr algn="ctr"/>
            <a:r>
              <a:rPr lang="ja-JP" altLang="en-US" sz="1200" b="1" dirty="0">
                <a:solidFill>
                  <a:schemeClr val="tx1">
                    <a:lumMod val="85000"/>
                    <a:lumOff val="15000"/>
                  </a:schemeClr>
                </a:solidFill>
                <a:latin typeface="+mn-ea"/>
              </a:rPr>
              <a:t>主催　一般社団法人福島県再生可能エネルギー推進センター（福島県委託事業）　</a:t>
            </a:r>
            <a:endParaRPr lang="en-US" altLang="ja-JP" sz="1200" b="1" dirty="0">
              <a:solidFill>
                <a:schemeClr val="tx1">
                  <a:lumMod val="85000"/>
                  <a:lumOff val="15000"/>
                </a:schemeClr>
              </a:solidFill>
              <a:latin typeface="+mn-ea"/>
            </a:endParaRPr>
          </a:p>
        </p:txBody>
      </p:sp>
      <p:sp>
        <p:nvSpPr>
          <p:cNvPr id="62" name="テキスト ボックス 61">
            <a:extLst>
              <a:ext uri="{FF2B5EF4-FFF2-40B4-BE49-F238E27FC236}">
                <a16:creationId xmlns:a16="http://schemas.microsoft.com/office/drawing/2014/main" id="{9EEB5EC8-02A4-4214-85A1-4A44DC709F56}"/>
              </a:ext>
            </a:extLst>
          </p:cNvPr>
          <p:cNvSpPr txBox="1"/>
          <p:nvPr/>
        </p:nvSpPr>
        <p:spPr>
          <a:xfrm>
            <a:off x="771066" y="5679983"/>
            <a:ext cx="6533674" cy="464552"/>
          </a:xfrm>
          <a:prstGeom prst="rect">
            <a:avLst/>
          </a:prstGeom>
          <a:noFill/>
        </p:spPr>
        <p:txBody>
          <a:bodyPr wrap="square" rtlCol="0">
            <a:spAutoFit/>
          </a:bodyPr>
          <a:lstStyle/>
          <a:p>
            <a:pPr marL="171450" indent="-171450">
              <a:buClr>
                <a:schemeClr val="accent3"/>
              </a:buClr>
              <a:buFont typeface="Wingdings" panose="05000000000000000000" pitchFamily="2" charset="2"/>
              <a:buChar char="l"/>
            </a:pPr>
            <a:r>
              <a:rPr lang="en-US" altLang="ja-JP" sz="1100" dirty="0">
                <a:solidFill>
                  <a:srgbClr val="002060"/>
                </a:solidFill>
                <a:latin typeface="+mn-ea"/>
              </a:rPr>
              <a:t>RE100</a:t>
            </a:r>
            <a:r>
              <a:rPr lang="ja-JP" altLang="en-US" sz="1100" dirty="0">
                <a:solidFill>
                  <a:srgbClr val="002060"/>
                </a:solidFill>
                <a:latin typeface="+mn-ea"/>
              </a:rPr>
              <a:t>を達成するための環境価値取引が、再エネ発電事業者に電力価値向上、需要家に電力コスト削減をも実現することを解説。</a:t>
            </a:r>
            <a:endParaRPr lang="en-US" altLang="ja-JP" sz="800" dirty="0">
              <a:solidFill>
                <a:srgbClr val="002060"/>
              </a:solidFill>
              <a:latin typeface="+mn-ea"/>
            </a:endParaRPr>
          </a:p>
        </p:txBody>
      </p:sp>
      <p:sp>
        <p:nvSpPr>
          <p:cNvPr id="69" name="正方形/長方形 68">
            <a:extLst>
              <a:ext uri="{FF2B5EF4-FFF2-40B4-BE49-F238E27FC236}">
                <a16:creationId xmlns:a16="http://schemas.microsoft.com/office/drawing/2014/main" id="{92BFFDBD-E408-4C3B-88A9-B609A570C6A6}"/>
              </a:ext>
            </a:extLst>
          </p:cNvPr>
          <p:cNvSpPr/>
          <p:nvPr/>
        </p:nvSpPr>
        <p:spPr>
          <a:xfrm>
            <a:off x="210219" y="9583753"/>
            <a:ext cx="946464" cy="748737"/>
          </a:xfrm>
          <a:prstGeom prst="rect">
            <a:avLst/>
          </a:prstGeom>
          <a:solidFill>
            <a:srgbClr val="CEF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lumMod val="85000"/>
                    <a:lumOff val="15000"/>
                  </a:schemeClr>
                </a:solidFill>
              </a:rPr>
              <a:t>お問合わせ</a:t>
            </a:r>
            <a:endParaRPr lang="en-US" altLang="ja-JP" sz="1000" b="1" dirty="0">
              <a:solidFill>
                <a:schemeClr val="tx1">
                  <a:lumMod val="85000"/>
                  <a:lumOff val="15000"/>
                </a:schemeClr>
              </a:solidFill>
            </a:endParaRPr>
          </a:p>
        </p:txBody>
      </p:sp>
      <p:pic>
        <p:nvPicPr>
          <p:cNvPr id="14" name="図 13">
            <a:extLst>
              <a:ext uri="{FF2B5EF4-FFF2-40B4-BE49-F238E27FC236}">
                <a16:creationId xmlns:a16="http://schemas.microsoft.com/office/drawing/2014/main" id="{2770B4F0-4D28-4AE6-A677-4D077E516B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3985" y="7219748"/>
            <a:ext cx="964509" cy="706931"/>
          </a:xfrm>
          <a:prstGeom prst="rect">
            <a:avLst/>
          </a:prstGeom>
        </p:spPr>
      </p:pic>
      <p:sp>
        <p:nvSpPr>
          <p:cNvPr id="48" name="テキスト ボックス 47">
            <a:extLst>
              <a:ext uri="{FF2B5EF4-FFF2-40B4-BE49-F238E27FC236}">
                <a16:creationId xmlns:a16="http://schemas.microsoft.com/office/drawing/2014/main" id="{B362F24F-0590-45DB-B901-800307515E91}"/>
              </a:ext>
            </a:extLst>
          </p:cNvPr>
          <p:cNvSpPr txBox="1"/>
          <p:nvPr/>
        </p:nvSpPr>
        <p:spPr>
          <a:xfrm>
            <a:off x="771066" y="6436597"/>
            <a:ext cx="6708692" cy="365005"/>
          </a:xfrm>
          <a:prstGeom prst="rect">
            <a:avLst/>
          </a:prstGeom>
          <a:noFill/>
        </p:spPr>
        <p:txBody>
          <a:bodyPr wrap="square" rtlCol="0">
            <a:spAutoFit/>
          </a:bodyPr>
          <a:lstStyle/>
          <a:p>
            <a:r>
              <a:rPr lang="ja-JP" altLang="en-US" sz="1600" b="1" dirty="0">
                <a:solidFill>
                  <a:srgbClr val="FF0000"/>
                </a:solidFill>
              </a:rPr>
              <a:t>技術力と探求心でエネルギーに新常識を</a:t>
            </a:r>
          </a:p>
        </p:txBody>
      </p:sp>
      <p:sp>
        <p:nvSpPr>
          <p:cNvPr id="51" name="テキスト ボックス 50">
            <a:extLst>
              <a:ext uri="{FF2B5EF4-FFF2-40B4-BE49-F238E27FC236}">
                <a16:creationId xmlns:a16="http://schemas.microsoft.com/office/drawing/2014/main" id="{802D1F21-8FE8-4298-BB64-7EF225BB9068}"/>
              </a:ext>
            </a:extLst>
          </p:cNvPr>
          <p:cNvSpPr txBox="1"/>
          <p:nvPr/>
        </p:nvSpPr>
        <p:spPr>
          <a:xfrm>
            <a:off x="771066" y="4679466"/>
            <a:ext cx="7182308" cy="365005"/>
          </a:xfrm>
          <a:prstGeom prst="rect">
            <a:avLst/>
          </a:prstGeom>
          <a:noFill/>
        </p:spPr>
        <p:txBody>
          <a:bodyPr wrap="square" rtlCol="0">
            <a:spAutoFit/>
          </a:bodyPr>
          <a:lstStyle/>
          <a:p>
            <a:r>
              <a:rPr lang="en-US" altLang="ja-JP" sz="1600" b="1" dirty="0">
                <a:solidFill>
                  <a:srgbClr val="FF0000"/>
                </a:solidFill>
              </a:rPr>
              <a:t>『</a:t>
            </a:r>
            <a:r>
              <a:rPr lang="ja-JP" altLang="en-US" sz="1600" b="1" dirty="0">
                <a:solidFill>
                  <a:srgbClr val="FF0000"/>
                </a:solidFill>
              </a:rPr>
              <a:t>攻めの</a:t>
            </a:r>
            <a:r>
              <a:rPr lang="en-US" altLang="ja-JP" sz="1600" b="1" dirty="0">
                <a:solidFill>
                  <a:srgbClr val="FF0000"/>
                </a:solidFill>
              </a:rPr>
              <a:t>RE100』</a:t>
            </a:r>
            <a:r>
              <a:rPr lang="ja-JP" altLang="en-US" sz="1600" b="1" dirty="0">
                <a:solidFill>
                  <a:srgbClr val="FF0000"/>
                </a:solidFill>
              </a:rPr>
              <a:t>実現のための環境価値取引講座</a:t>
            </a:r>
          </a:p>
        </p:txBody>
      </p:sp>
      <p:sp>
        <p:nvSpPr>
          <p:cNvPr id="63" name="テキスト ボックス 62">
            <a:extLst>
              <a:ext uri="{FF2B5EF4-FFF2-40B4-BE49-F238E27FC236}">
                <a16:creationId xmlns:a16="http://schemas.microsoft.com/office/drawing/2014/main" id="{BC18F266-57D2-4F64-BD8D-E36A60853BEE}"/>
              </a:ext>
            </a:extLst>
          </p:cNvPr>
          <p:cNvSpPr txBox="1"/>
          <p:nvPr/>
        </p:nvSpPr>
        <p:spPr>
          <a:xfrm>
            <a:off x="798000" y="7479341"/>
            <a:ext cx="5525986" cy="464552"/>
          </a:xfrm>
          <a:prstGeom prst="rect">
            <a:avLst/>
          </a:prstGeom>
          <a:noFill/>
        </p:spPr>
        <p:txBody>
          <a:bodyPr wrap="square" rtlCol="0">
            <a:spAutoFit/>
          </a:bodyPr>
          <a:lstStyle/>
          <a:p>
            <a:pPr marL="171450" indent="-171450">
              <a:buClr>
                <a:schemeClr val="accent3"/>
              </a:buClr>
              <a:buFont typeface="Wingdings" panose="05000000000000000000" pitchFamily="2" charset="2"/>
              <a:buChar char="l"/>
            </a:pPr>
            <a:r>
              <a:rPr lang="ja-JP" altLang="en-US" sz="1100" dirty="0">
                <a:solidFill>
                  <a:srgbClr val="002060"/>
                </a:solidFill>
                <a:latin typeface="+mn-ea"/>
              </a:rPr>
              <a:t>地域やパートナーとともにカーボンニュートラルの実現に向けての取組の一例をご紹介。</a:t>
            </a:r>
          </a:p>
        </p:txBody>
      </p:sp>
      <p:sp>
        <p:nvSpPr>
          <p:cNvPr id="71" name="テキスト ボックス 70">
            <a:extLst>
              <a:ext uri="{FF2B5EF4-FFF2-40B4-BE49-F238E27FC236}">
                <a16:creationId xmlns:a16="http://schemas.microsoft.com/office/drawing/2014/main" id="{B035762D-574D-4A70-B341-D7EF75FF7E1F}"/>
              </a:ext>
            </a:extLst>
          </p:cNvPr>
          <p:cNvSpPr txBox="1"/>
          <p:nvPr/>
        </p:nvSpPr>
        <p:spPr>
          <a:xfrm>
            <a:off x="807998" y="6827114"/>
            <a:ext cx="6165185" cy="564099"/>
          </a:xfrm>
          <a:prstGeom prst="rect">
            <a:avLst/>
          </a:prstGeom>
          <a:noFill/>
        </p:spPr>
        <p:txBody>
          <a:bodyPr wrap="square" rtlCol="0">
            <a:spAutoFit/>
          </a:bodyPr>
          <a:lstStyle/>
          <a:p>
            <a:r>
              <a:rPr lang="ja-JP" altLang="en-US" sz="1400" b="1" dirty="0">
                <a:latin typeface="+mn-ea"/>
              </a:rPr>
              <a:t>講師　</a:t>
            </a:r>
            <a:r>
              <a:rPr lang="en-US" altLang="ja-JP" sz="1400" b="1" dirty="0">
                <a:latin typeface="+mn-ea"/>
              </a:rPr>
              <a:t>NTT</a:t>
            </a:r>
            <a:r>
              <a:rPr lang="ja-JP" altLang="en-US" sz="1400" b="1" dirty="0">
                <a:latin typeface="+mn-ea"/>
              </a:rPr>
              <a:t>アノードエナジー株式会社　東日本事業本部　東北支店　</a:t>
            </a:r>
          </a:p>
          <a:p>
            <a:r>
              <a:rPr lang="ja-JP" altLang="en-US" sz="1400" b="1" dirty="0">
                <a:latin typeface="+mn-ea"/>
              </a:rPr>
              <a:t>　　　セールスエンジニアリング部長　齊藤　靖明　氏</a:t>
            </a:r>
          </a:p>
        </p:txBody>
      </p:sp>
      <p:sp>
        <p:nvSpPr>
          <p:cNvPr id="67" name="四角形: 角を丸くする 66">
            <a:extLst>
              <a:ext uri="{FF2B5EF4-FFF2-40B4-BE49-F238E27FC236}">
                <a16:creationId xmlns:a16="http://schemas.microsoft.com/office/drawing/2014/main" id="{737E5610-8361-4D29-B79D-B0DDBE5798FA}"/>
              </a:ext>
            </a:extLst>
          </p:cNvPr>
          <p:cNvSpPr/>
          <p:nvPr/>
        </p:nvSpPr>
        <p:spPr>
          <a:xfrm>
            <a:off x="201630" y="6417146"/>
            <a:ext cx="529417" cy="1605202"/>
          </a:xfrm>
          <a:prstGeom prst="roundRect">
            <a:avLst/>
          </a:prstGeom>
          <a:solidFill>
            <a:schemeClr val="accent4">
              <a:lumMod val="40000"/>
              <a:lumOff val="60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sz="1400" b="1" dirty="0">
                <a:solidFill>
                  <a:srgbClr val="002060"/>
                </a:solidFill>
              </a:rPr>
              <a:t>2</a:t>
            </a:r>
            <a:endParaRPr lang="ja-JP" altLang="en-US" sz="1400" b="1" dirty="0">
              <a:solidFill>
                <a:srgbClr val="002060"/>
              </a:solidFill>
            </a:endParaRPr>
          </a:p>
        </p:txBody>
      </p:sp>
      <p:pic>
        <p:nvPicPr>
          <p:cNvPr id="68" name="図 67">
            <a:extLst>
              <a:ext uri="{FF2B5EF4-FFF2-40B4-BE49-F238E27FC236}">
                <a16:creationId xmlns:a16="http://schemas.microsoft.com/office/drawing/2014/main" id="{29E9F0B8-8DB7-4B4F-9CCE-5AA8CA80E3F8}"/>
              </a:ext>
            </a:extLst>
          </p:cNvPr>
          <p:cNvPicPr>
            <a:picLocks noChangeAspect="1"/>
          </p:cNvPicPr>
          <p:nvPr/>
        </p:nvPicPr>
        <p:blipFill>
          <a:blip r:embed="rId5"/>
          <a:stretch>
            <a:fillRect/>
          </a:stretch>
        </p:blipFill>
        <p:spPr>
          <a:xfrm>
            <a:off x="6718980" y="65979"/>
            <a:ext cx="754601" cy="551543"/>
          </a:xfrm>
          <a:prstGeom prst="rect">
            <a:avLst/>
          </a:prstGeom>
        </p:spPr>
      </p:pic>
      <p:sp>
        <p:nvSpPr>
          <p:cNvPr id="32" name="テキスト ボックス 31">
            <a:extLst>
              <a:ext uri="{FF2B5EF4-FFF2-40B4-BE49-F238E27FC236}">
                <a16:creationId xmlns:a16="http://schemas.microsoft.com/office/drawing/2014/main" id="{970D7F72-C3BB-467D-9C09-80BA2A73C6E2}"/>
              </a:ext>
            </a:extLst>
          </p:cNvPr>
          <p:cNvSpPr txBox="1"/>
          <p:nvPr/>
        </p:nvSpPr>
        <p:spPr>
          <a:xfrm>
            <a:off x="798000" y="5062346"/>
            <a:ext cx="5586221" cy="564099"/>
          </a:xfrm>
          <a:prstGeom prst="rect">
            <a:avLst/>
          </a:prstGeom>
          <a:noFill/>
        </p:spPr>
        <p:txBody>
          <a:bodyPr wrap="square" rtlCol="0">
            <a:spAutoFit/>
          </a:bodyPr>
          <a:lstStyle/>
          <a:p>
            <a:r>
              <a:rPr lang="ja-JP" altLang="en-US" sz="1400" b="1" dirty="0">
                <a:latin typeface="+mn-ea"/>
              </a:rPr>
              <a:t>講師　株式会社</a:t>
            </a:r>
            <a:r>
              <a:rPr lang="en-US" altLang="ja-JP" sz="1400" b="1" dirty="0" err="1">
                <a:latin typeface="+mn-ea"/>
              </a:rPr>
              <a:t>AnPrenergy</a:t>
            </a:r>
            <a:endParaRPr lang="en-US" altLang="ja-JP" sz="1400" b="1" dirty="0">
              <a:latin typeface="+mn-ea"/>
            </a:endParaRPr>
          </a:p>
          <a:p>
            <a:r>
              <a:rPr lang="ja-JP" altLang="en-US" sz="1400" b="1" dirty="0">
                <a:latin typeface="+mn-ea"/>
              </a:rPr>
              <a:t>　　　代表取締役　村谷　敬　氏</a:t>
            </a:r>
          </a:p>
        </p:txBody>
      </p:sp>
      <p:sp>
        <p:nvSpPr>
          <p:cNvPr id="39" name="テキスト ボックス 38">
            <a:extLst>
              <a:ext uri="{FF2B5EF4-FFF2-40B4-BE49-F238E27FC236}">
                <a16:creationId xmlns:a16="http://schemas.microsoft.com/office/drawing/2014/main" id="{D9A4E122-4794-4CDC-973F-EAA73137DC95}"/>
              </a:ext>
            </a:extLst>
          </p:cNvPr>
          <p:cNvSpPr txBox="1"/>
          <p:nvPr/>
        </p:nvSpPr>
        <p:spPr>
          <a:xfrm>
            <a:off x="-219075" y="180396"/>
            <a:ext cx="7986969" cy="763193"/>
          </a:xfrm>
          <a:prstGeom prst="rect">
            <a:avLst/>
          </a:prstGeom>
          <a:noFill/>
        </p:spPr>
        <p:txBody>
          <a:bodyPr wrap="square" rtlCol="0">
            <a:spAutoFit/>
          </a:bodyPr>
          <a:lstStyle/>
          <a:p>
            <a:pPr algn="ctr"/>
            <a:r>
              <a:rPr lang="en-US" altLang="ja-JP" sz="2000" b="1" dirty="0">
                <a:ln w="12700" cmpd="sng">
                  <a:noFill/>
                  <a:prstDash val="solid"/>
                </a:ln>
                <a:solidFill>
                  <a:schemeClr val="accent2">
                    <a:lumMod val="50000"/>
                  </a:schemeClr>
                </a:solidFill>
                <a:effectLst>
                  <a:glow rad="292100">
                    <a:schemeClr val="bg1">
                      <a:alpha val="65000"/>
                    </a:schemeClr>
                  </a:glow>
                </a:effectLst>
                <a:latin typeface="Neon-tube" panose="00000500000000000000" pitchFamily="50" charset="-128"/>
                <a:ea typeface="Neon-tube" panose="00000500000000000000" pitchFamily="50" charset="-128"/>
              </a:rPr>
              <a:t>RE100</a:t>
            </a:r>
            <a:r>
              <a:rPr lang="ja-JP" altLang="en-US" sz="2000" b="1" dirty="0">
                <a:ln w="12700" cmpd="sng">
                  <a:noFill/>
                  <a:prstDash val="solid"/>
                </a:ln>
                <a:solidFill>
                  <a:schemeClr val="accent2">
                    <a:lumMod val="50000"/>
                  </a:schemeClr>
                </a:solidFill>
                <a:effectLst>
                  <a:glow rad="292100">
                    <a:schemeClr val="bg1">
                      <a:alpha val="65000"/>
                    </a:schemeClr>
                  </a:glow>
                </a:effectLst>
                <a:latin typeface="Neon-tube" panose="00000500000000000000" pitchFamily="50" charset="-128"/>
                <a:ea typeface="Neon-tube" panose="00000500000000000000" pitchFamily="50" charset="-128"/>
              </a:rPr>
              <a:t>に向けた基礎知識と</a:t>
            </a:r>
            <a:endParaRPr lang="en-US" altLang="ja-JP" sz="2000" b="1" dirty="0">
              <a:ln w="12700" cmpd="sng">
                <a:noFill/>
                <a:prstDash val="solid"/>
              </a:ln>
              <a:solidFill>
                <a:schemeClr val="accent2">
                  <a:lumMod val="50000"/>
                </a:schemeClr>
              </a:solidFill>
              <a:effectLst>
                <a:glow rad="292100">
                  <a:schemeClr val="bg1">
                    <a:alpha val="65000"/>
                  </a:schemeClr>
                </a:glow>
              </a:effectLst>
              <a:latin typeface="Neon-tube" panose="00000500000000000000" pitchFamily="50" charset="-128"/>
              <a:ea typeface="Neon-tube" panose="00000500000000000000" pitchFamily="50" charset="-128"/>
            </a:endParaRPr>
          </a:p>
          <a:p>
            <a:pPr algn="ctr"/>
            <a:r>
              <a:rPr lang="ja-JP" altLang="en-US" sz="2000" b="1" dirty="0">
                <a:ln w="12700" cmpd="sng">
                  <a:noFill/>
                  <a:prstDash val="solid"/>
                </a:ln>
                <a:solidFill>
                  <a:schemeClr val="accent2">
                    <a:lumMod val="50000"/>
                  </a:schemeClr>
                </a:solidFill>
                <a:effectLst>
                  <a:glow rad="292100">
                    <a:schemeClr val="bg1">
                      <a:alpha val="65000"/>
                    </a:schemeClr>
                  </a:glow>
                </a:effectLst>
                <a:latin typeface="Neon-tube" panose="00000500000000000000" pitchFamily="50" charset="-128"/>
                <a:ea typeface="Neon-tube" panose="00000500000000000000" pitchFamily="50" charset="-128"/>
              </a:rPr>
              <a:t>対応策最新動向セミナー</a:t>
            </a:r>
            <a:endParaRPr lang="en-US" altLang="ja-JP" sz="2000" b="1" dirty="0">
              <a:ln w="12700" cmpd="sng">
                <a:noFill/>
                <a:prstDash val="solid"/>
              </a:ln>
              <a:solidFill>
                <a:schemeClr val="accent2">
                  <a:lumMod val="50000"/>
                </a:schemeClr>
              </a:solidFill>
              <a:effectLst>
                <a:glow rad="292100">
                  <a:schemeClr val="bg1">
                    <a:alpha val="65000"/>
                  </a:schemeClr>
                </a:glow>
              </a:effectLst>
              <a:latin typeface="Neon-tube" panose="00000500000000000000" pitchFamily="50" charset="-128"/>
              <a:ea typeface="Neon-tube" panose="00000500000000000000" pitchFamily="50" charset="-128"/>
            </a:endParaRPr>
          </a:p>
        </p:txBody>
      </p:sp>
      <p:sp>
        <p:nvSpPr>
          <p:cNvPr id="2" name="テキスト ボックス 54">
            <a:extLst>
              <a:ext uri="{FF2B5EF4-FFF2-40B4-BE49-F238E27FC236}">
                <a16:creationId xmlns:a16="http://schemas.microsoft.com/office/drawing/2014/main" id="{2BB81A62-EAA7-49D1-B772-76A5AF7843B2}"/>
              </a:ext>
            </a:extLst>
          </p:cNvPr>
          <p:cNvSpPr txBox="1"/>
          <p:nvPr/>
        </p:nvSpPr>
        <p:spPr>
          <a:xfrm>
            <a:off x="1252817" y="8114184"/>
            <a:ext cx="5131405" cy="67710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00" b="1" dirty="0">
                <a:latin typeface="+mn-ea"/>
                <a:hlinkClick r:id="rId6">
                  <a:extLst>
                    <a:ext uri="{A12FA001-AC4F-418D-AE19-62706E023703}">
                      <ahyp:hlinkClr xmlns:ahyp="http://schemas.microsoft.com/office/drawing/2018/hyperlinkcolor" val="tx"/>
                    </a:ext>
                  </a:extLst>
                </a:hlinkClick>
              </a:rPr>
              <a:t>セミナーお申込みフォームからお申込みください</a:t>
            </a:r>
            <a:r>
              <a:rPr lang="ja-JP" altLang="en-US" sz="1000" b="1" dirty="0">
                <a:latin typeface="+mn-ea"/>
              </a:rPr>
              <a:t>。（締切</a:t>
            </a:r>
            <a:r>
              <a:rPr lang="en-US" altLang="ja-JP" sz="1000" b="1" dirty="0">
                <a:latin typeface="+mn-ea"/>
              </a:rPr>
              <a:t>9</a:t>
            </a:r>
            <a:r>
              <a:rPr lang="ja-JP" altLang="en-US" sz="1000" b="1" dirty="0">
                <a:latin typeface="+mn-ea"/>
              </a:rPr>
              <a:t>月</a:t>
            </a:r>
            <a:r>
              <a:rPr lang="en-US" altLang="ja-JP" sz="1000" b="1" dirty="0">
                <a:latin typeface="+mn-ea"/>
              </a:rPr>
              <a:t>8</a:t>
            </a:r>
            <a:r>
              <a:rPr lang="ja-JP" altLang="en-US" sz="1000" b="1" dirty="0">
                <a:latin typeface="+mn-ea"/>
              </a:rPr>
              <a:t>日</a:t>
            </a:r>
            <a:r>
              <a:rPr lang="en-US" altLang="ja-JP" sz="1000" b="1" dirty="0">
                <a:latin typeface="+mn-ea"/>
              </a:rPr>
              <a:t>(</a:t>
            </a:r>
            <a:r>
              <a:rPr lang="ja-JP" altLang="en-US" sz="1000" b="1" dirty="0">
                <a:latin typeface="+mn-ea"/>
              </a:rPr>
              <a:t>金</a:t>
            </a:r>
            <a:r>
              <a:rPr lang="en-US" altLang="ja-JP" sz="1000" b="1" dirty="0">
                <a:latin typeface="+mn-ea"/>
              </a:rPr>
              <a:t>)</a:t>
            </a:r>
            <a:r>
              <a:rPr lang="ja-JP" altLang="en-US" sz="1000" b="1" dirty="0">
                <a:latin typeface="+mn-ea"/>
              </a:rPr>
              <a:t>）</a:t>
            </a:r>
            <a:endParaRPr lang="en-US" altLang="ja-JP" sz="1000" b="1" dirty="0">
              <a:latin typeface="+mn-ea"/>
            </a:endParaRPr>
          </a:p>
          <a:p>
            <a:r>
              <a:rPr lang="ja-JP" altLang="en-US" sz="1000" b="1" dirty="0">
                <a:latin typeface="+mn-ea"/>
              </a:rPr>
              <a:t>右の</a:t>
            </a:r>
            <a:r>
              <a:rPr lang="en-US" altLang="ja-JP" sz="1000" b="1" dirty="0">
                <a:latin typeface="+mn-ea"/>
              </a:rPr>
              <a:t>QR</a:t>
            </a:r>
            <a:r>
              <a:rPr lang="ja-JP" altLang="en-US" sz="1000" b="1" dirty="0">
                <a:latin typeface="+mn-ea"/>
              </a:rPr>
              <a:t>コードを読み取って頂くか、以下のリンク先をクリックしてください。</a:t>
            </a:r>
            <a:endParaRPr lang="en-US" altLang="ja-JP" sz="1000" b="1" dirty="0">
              <a:latin typeface="+mn-ea"/>
            </a:endParaRPr>
          </a:p>
          <a:p>
            <a:r>
              <a:rPr lang="en-US" altLang="ja-JP" sz="900" b="1" dirty="0">
                <a:solidFill>
                  <a:srgbClr val="92D050"/>
                </a:solidFill>
                <a:latin typeface="+mn-ea"/>
                <a:hlinkClick r:id="rId7"/>
              </a:rPr>
              <a:t>https://forms.gle/HZrE5V2EDcH68fxg9</a:t>
            </a:r>
            <a:r>
              <a:rPr lang="ja-JP" altLang="en-US" sz="900" b="1" dirty="0">
                <a:latin typeface="+mn-ea"/>
              </a:rPr>
              <a:t>自動返信メールが届かない場合は、お手数</a:t>
            </a:r>
            <a:endParaRPr lang="en-US" altLang="ja-JP" sz="900" b="1" dirty="0">
              <a:latin typeface="+mn-ea"/>
            </a:endParaRPr>
          </a:p>
          <a:p>
            <a:r>
              <a:rPr lang="ja-JP" altLang="en-US" sz="900" b="1" dirty="0">
                <a:latin typeface="+mn-ea"/>
              </a:rPr>
              <a:t>ですが以下の問合せ先にお問合せください。</a:t>
            </a:r>
            <a:endParaRPr lang="en-US" altLang="ja-JP" sz="900" b="1" dirty="0">
              <a:latin typeface="+mn-ea"/>
              <a:hlinkClick r:id="rId8">
                <a:extLst>
                  <a:ext uri="{A12FA001-AC4F-418D-AE19-62706E023703}">
                    <ahyp:hlinkClr xmlns:ahyp="http://schemas.microsoft.com/office/drawing/2018/hyperlinkcolor" val="tx"/>
                  </a:ext>
                </a:extLst>
              </a:hlinkClick>
            </a:endParaRPr>
          </a:p>
        </p:txBody>
      </p:sp>
      <p:sp>
        <p:nvSpPr>
          <p:cNvPr id="8" name="正方形/長方形 7">
            <a:extLst>
              <a:ext uri="{FF2B5EF4-FFF2-40B4-BE49-F238E27FC236}">
                <a16:creationId xmlns:a16="http://schemas.microsoft.com/office/drawing/2014/main" id="{2C5D98ED-9354-4E0E-8D48-34EF1D12F533}"/>
              </a:ext>
            </a:extLst>
          </p:cNvPr>
          <p:cNvSpPr/>
          <p:nvPr/>
        </p:nvSpPr>
        <p:spPr>
          <a:xfrm>
            <a:off x="210220" y="8947408"/>
            <a:ext cx="935925" cy="522941"/>
          </a:xfrm>
          <a:prstGeom prst="rect">
            <a:avLst/>
          </a:prstGeom>
          <a:solidFill>
            <a:srgbClr val="CEF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b="1" dirty="0">
                <a:solidFill>
                  <a:schemeClr val="tx1">
                    <a:lumMod val="85000"/>
                    <a:lumOff val="15000"/>
                  </a:schemeClr>
                </a:solidFill>
              </a:rPr>
              <a:t>ご来場時の</a:t>
            </a:r>
            <a:endParaRPr lang="en-US" altLang="ja-JP" sz="900" b="1" dirty="0">
              <a:solidFill>
                <a:schemeClr val="tx1">
                  <a:lumMod val="85000"/>
                  <a:lumOff val="15000"/>
                </a:schemeClr>
              </a:solidFill>
            </a:endParaRPr>
          </a:p>
          <a:p>
            <a:pPr algn="ctr"/>
            <a:r>
              <a:rPr lang="ja-JP" altLang="en-US" sz="900" b="1" dirty="0">
                <a:solidFill>
                  <a:schemeClr val="tx1">
                    <a:lumMod val="85000"/>
                    <a:lumOff val="15000"/>
                  </a:schemeClr>
                </a:solidFill>
              </a:rPr>
              <a:t>注意事項</a:t>
            </a:r>
          </a:p>
        </p:txBody>
      </p:sp>
      <p:sp>
        <p:nvSpPr>
          <p:cNvPr id="13" name="テキスト ボックス 57">
            <a:extLst>
              <a:ext uri="{FF2B5EF4-FFF2-40B4-BE49-F238E27FC236}">
                <a16:creationId xmlns:a16="http://schemas.microsoft.com/office/drawing/2014/main" id="{20C0CA2A-7B70-4C84-ACCD-0CA9D0B5FE20}"/>
              </a:ext>
            </a:extLst>
          </p:cNvPr>
          <p:cNvSpPr txBox="1"/>
          <p:nvPr/>
        </p:nvSpPr>
        <p:spPr>
          <a:xfrm>
            <a:off x="1252817" y="8957677"/>
            <a:ext cx="4991259" cy="54750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dirty="0">
                <a:latin typeface="+mn-ea"/>
              </a:rPr>
              <a:t>発熱や咳の症状がある方は会場でのご参加はご遠慮ください。</a:t>
            </a:r>
            <a:endParaRPr lang="en-US" altLang="ja-JP" sz="900" dirty="0">
              <a:latin typeface="+mn-ea"/>
            </a:endParaRPr>
          </a:p>
          <a:p>
            <a:r>
              <a:rPr lang="ja-JP" altLang="en-US" sz="900" dirty="0">
                <a:latin typeface="+mn-ea"/>
              </a:rPr>
              <a:t>マスクの着用は、個人の判断によりご対応願います。</a:t>
            </a:r>
            <a:endParaRPr lang="en-US" altLang="ja-JP" sz="900" dirty="0">
              <a:latin typeface="+mn-ea"/>
            </a:endParaRPr>
          </a:p>
          <a:p>
            <a:r>
              <a:rPr lang="ja-JP" altLang="en-US" sz="900" dirty="0">
                <a:latin typeface="+mn-ea"/>
              </a:rPr>
              <a:t>手指用の消毒剤を準備しておりますので、必要に応じてご活用願います。</a:t>
            </a:r>
          </a:p>
        </p:txBody>
      </p:sp>
      <p:pic>
        <p:nvPicPr>
          <p:cNvPr id="18" name="図 17">
            <a:extLst>
              <a:ext uri="{FF2B5EF4-FFF2-40B4-BE49-F238E27FC236}">
                <a16:creationId xmlns:a16="http://schemas.microsoft.com/office/drawing/2014/main" id="{CD1B8732-AF14-F79C-E5A0-D5021F6D8C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28" y="69606"/>
            <a:ext cx="616780" cy="339048"/>
          </a:xfrm>
          <a:prstGeom prst="rect">
            <a:avLst/>
          </a:prstGeom>
        </p:spPr>
      </p:pic>
      <p:sp>
        <p:nvSpPr>
          <p:cNvPr id="19" name="四角形: 角を丸くする 18">
            <a:extLst>
              <a:ext uri="{FF2B5EF4-FFF2-40B4-BE49-F238E27FC236}">
                <a16:creationId xmlns:a16="http://schemas.microsoft.com/office/drawing/2014/main" id="{96138815-EFDB-C9EC-68A4-3599F627DBFA}"/>
              </a:ext>
            </a:extLst>
          </p:cNvPr>
          <p:cNvSpPr/>
          <p:nvPr/>
        </p:nvSpPr>
        <p:spPr>
          <a:xfrm>
            <a:off x="5700537" y="1572591"/>
            <a:ext cx="1708009" cy="1609743"/>
          </a:xfrm>
          <a:prstGeom prst="round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参加費無料</a:t>
            </a:r>
            <a:endParaRPr lang="en-US" altLang="ja-JP" sz="1400" b="1" dirty="0">
              <a:solidFill>
                <a:srgbClr val="FF0000"/>
              </a:solidFill>
            </a:endParaRPr>
          </a:p>
          <a:p>
            <a:pPr algn="ctr"/>
            <a:r>
              <a:rPr lang="ja-JP" altLang="en-US" sz="1400" b="1" dirty="0">
                <a:solidFill>
                  <a:schemeClr val="accent6">
                    <a:lumMod val="50000"/>
                  </a:schemeClr>
                </a:solidFill>
              </a:rPr>
              <a:t>定員</a:t>
            </a:r>
            <a:r>
              <a:rPr lang="en-US" altLang="ja-JP" sz="1400" b="1" dirty="0">
                <a:solidFill>
                  <a:schemeClr val="accent6">
                    <a:lumMod val="50000"/>
                  </a:schemeClr>
                </a:solidFill>
              </a:rPr>
              <a:t>100</a:t>
            </a:r>
            <a:r>
              <a:rPr lang="ja-JP" altLang="en-US" sz="1400" b="1" dirty="0">
                <a:solidFill>
                  <a:schemeClr val="accent6">
                    <a:lumMod val="50000"/>
                  </a:schemeClr>
                </a:solidFill>
              </a:rPr>
              <a:t>名</a:t>
            </a:r>
          </a:p>
          <a:p>
            <a:pPr algn="ctr"/>
            <a:endParaRPr lang="en-US" altLang="ja-JP" sz="1400" b="1" dirty="0">
              <a:solidFill>
                <a:srgbClr val="FF0000"/>
              </a:solidFill>
            </a:endParaRPr>
          </a:p>
          <a:p>
            <a:pPr algn="ctr"/>
            <a:r>
              <a:rPr lang="ja-JP" altLang="en-US" sz="1200" b="1" dirty="0">
                <a:solidFill>
                  <a:schemeClr val="accent2"/>
                </a:solidFill>
              </a:rPr>
              <a:t>後日録画</a:t>
            </a:r>
            <a:endParaRPr lang="en-US" altLang="ja-JP" sz="1200" b="1" dirty="0">
              <a:solidFill>
                <a:schemeClr val="accent2"/>
              </a:solidFill>
            </a:endParaRPr>
          </a:p>
          <a:p>
            <a:pPr algn="ctr"/>
            <a:r>
              <a:rPr lang="ja-JP" altLang="en-US" sz="1200" b="1" dirty="0">
                <a:solidFill>
                  <a:schemeClr val="accent2"/>
                </a:solidFill>
              </a:rPr>
              <a:t>オンデマンド配信</a:t>
            </a:r>
            <a:endParaRPr lang="en-US" altLang="ja-JP" sz="1200" b="1" dirty="0">
              <a:solidFill>
                <a:schemeClr val="accent2"/>
              </a:solidFill>
            </a:endParaRPr>
          </a:p>
        </p:txBody>
      </p:sp>
      <p:sp>
        <p:nvSpPr>
          <p:cNvPr id="35" name="テキスト ボックス 34">
            <a:extLst>
              <a:ext uri="{FF2B5EF4-FFF2-40B4-BE49-F238E27FC236}">
                <a16:creationId xmlns:a16="http://schemas.microsoft.com/office/drawing/2014/main" id="{DC0C6A7D-7AF8-4A49-8295-BD86B7F21190}"/>
              </a:ext>
            </a:extLst>
          </p:cNvPr>
          <p:cNvSpPr txBox="1"/>
          <p:nvPr/>
        </p:nvSpPr>
        <p:spPr>
          <a:xfrm flipH="1">
            <a:off x="1237922" y="1345684"/>
            <a:ext cx="1340032" cy="298641"/>
          </a:xfrm>
          <a:prstGeom prst="rect">
            <a:avLst/>
          </a:prstGeom>
          <a:noFill/>
        </p:spPr>
        <p:txBody>
          <a:bodyPr wrap="square" rtlCol="0">
            <a:spAutoFit/>
          </a:bodyPr>
          <a:lstStyle/>
          <a:p>
            <a:r>
              <a:rPr lang="ja-JP" altLang="en-US" sz="1200" b="1" dirty="0">
                <a:latin typeface="Verdana" panose="020B0604030504040204" pitchFamily="34" charset="0"/>
                <a:cs typeface="Verdana" panose="020B0604030504040204" pitchFamily="34" charset="0"/>
              </a:rPr>
              <a:t>令和５年</a:t>
            </a:r>
            <a:endParaRPr lang="en-US" altLang="ja-JP" sz="1200" b="1" dirty="0">
              <a:latin typeface="Verdana" panose="020B0604030504040204" pitchFamily="34" charset="0"/>
              <a:ea typeface="Verdana" panose="020B0604030504040204" pitchFamily="34" charset="0"/>
              <a:cs typeface="Verdana" panose="020B0604030504040204" pitchFamily="34" charset="0"/>
            </a:endParaRPr>
          </a:p>
        </p:txBody>
      </p:sp>
      <p:sp>
        <p:nvSpPr>
          <p:cNvPr id="37" name="テキスト ボックス 36">
            <a:extLst>
              <a:ext uri="{FF2B5EF4-FFF2-40B4-BE49-F238E27FC236}">
                <a16:creationId xmlns:a16="http://schemas.microsoft.com/office/drawing/2014/main" id="{BE9FE845-8AF0-463C-8807-538A437F5AB0}"/>
              </a:ext>
            </a:extLst>
          </p:cNvPr>
          <p:cNvSpPr txBox="1"/>
          <p:nvPr/>
        </p:nvSpPr>
        <p:spPr>
          <a:xfrm flipH="1">
            <a:off x="1247187" y="1520242"/>
            <a:ext cx="4553854" cy="696829"/>
          </a:xfrm>
          <a:prstGeom prst="rect">
            <a:avLst/>
          </a:prstGeom>
          <a:noFill/>
        </p:spPr>
        <p:txBody>
          <a:bodyPr wrap="square" rtlCol="0">
            <a:spAutoFit/>
          </a:bodyPr>
          <a:lstStyle/>
          <a:p>
            <a:r>
              <a:rPr lang="en-US" altLang="ja-JP" sz="3600" b="1" dirty="0">
                <a:ln>
                  <a:solidFill>
                    <a:srgbClr val="C00000"/>
                  </a:solidFill>
                </a:ln>
                <a:solidFill>
                  <a:srgbClr val="FFFF00"/>
                </a:solidFill>
                <a:latin typeface="Verdana" panose="020B0604030504040204" pitchFamily="34" charset="0"/>
                <a:cs typeface="Verdana" panose="020B0604030504040204" pitchFamily="34" charset="0"/>
              </a:rPr>
              <a:t>9</a:t>
            </a:r>
            <a:r>
              <a:rPr lang="ja-JP" altLang="en-US" sz="2000" b="1" dirty="0">
                <a:latin typeface="Verdana" panose="020B0604030504040204" pitchFamily="34" charset="0"/>
                <a:cs typeface="Verdana" panose="020B0604030504040204" pitchFamily="34" charset="0"/>
              </a:rPr>
              <a:t>月</a:t>
            </a:r>
            <a:r>
              <a:rPr lang="en-US" altLang="ja-JP" sz="3600" b="1" dirty="0">
                <a:ln>
                  <a:solidFill>
                    <a:srgbClr val="C00000"/>
                  </a:solidFill>
                </a:ln>
                <a:solidFill>
                  <a:srgbClr val="FFFF00"/>
                </a:solidFill>
                <a:latin typeface="Verdana" panose="020B0604030504040204" pitchFamily="34" charset="0"/>
                <a:ea typeface="游ゴシック" panose="020B0400000000000000" pitchFamily="50" charset="-128"/>
                <a:cs typeface="Verdana" panose="020B0604030504040204" pitchFamily="34" charset="0"/>
              </a:rPr>
              <a:t>12</a:t>
            </a:r>
            <a:r>
              <a:rPr lang="ja-JP" altLang="en-US" sz="2000" b="1" dirty="0">
                <a:solidFill>
                  <a:prstClr val="black"/>
                </a:solidFill>
                <a:latin typeface="Verdana" panose="020B0604030504040204" pitchFamily="34" charset="0"/>
                <a:ea typeface="游ゴシック" panose="020B0400000000000000" pitchFamily="50" charset="-128"/>
                <a:cs typeface="Verdana" panose="020B0604030504040204" pitchFamily="34" charset="0"/>
              </a:rPr>
              <a:t>日</a:t>
            </a:r>
            <a:r>
              <a:rPr lang="en-US" altLang="ja-JP" sz="2000" b="1" dirty="0">
                <a:solidFill>
                  <a:prstClr val="black"/>
                </a:solidFill>
                <a:latin typeface="游ゴシック" panose="020B0400000000000000" pitchFamily="50" charset="-128"/>
                <a:ea typeface="游ゴシック" panose="020B0400000000000000" pitchFamily="50" charset="-128"/>
                <a:cs typeface="Verdana" panose="020B0604030504040204" pitchFamily="34" charset="0"/>
              </a:rPr>
              <a:t>(</a:t>
            </a:r>
            <a:r>
              <a:rPr lang="ja-JP" altLang="en-US" sz="2000" b="1" dirty="0">
                <a:latin typeface="游ゴシック" panose="020B0400000000000000" pitchFamily="50" charset="-128"/>
                <a:ea typeface="游ゴシック" panose="020B0400000000000000" pitchFamily="50" charset="-128"/>
                <a:cs typeface="Verdana" panose="020B0604030504040204" pitchFamily="34" charset="0"/>
              </a:rPr>
              <a:t>火</a:t>
            </a:r>
            <a:r>
              <a:rPr lang="en-US" altLang="ja-JP" sz="2000" b="1" dirty="0">
                <a:latin typeface="游ゴシック" panose="020B0400000000000000" pitchFamily="50" charset="-128"/>
                <a:ea typeface="游ゴシック" panose="020B0400000000000000" pitchFamily="50" charset="-128"/>
                <a:cs typeface="Verdana" panose="020B0604030504040204" pitchFamily="34" charset="0"/>
              </a:rPr>
              <a:t>)</a:t>
            </a:r>
            <a:r>
              <a:rPr lang="en-US" altLang="ja-JP" sz="1400" b="1" dirty="0">
                <a:latin typeface="メイリオ" panose="020B0604030504040204" pitchFamily="50" charset="-128"/>
                <a:ea typeface="メイリオ" panose="020B0604030504040204" pitchFamily="50" charset="-128"/>
                <a:cs typeface="Verdana" panose="020B0604030504040204" pitchFamily="34" charset="0"/>
              </a:rPr>
              <a:t>14:00</a:t>
            </a:r>
            <a:r>
              <a:rPr lang="ja-JP" altLang="en-US" sz="1400" b="1" dirty="0">
                <a:latin typeface="メイリオ" panose="020B0604030504040204" pitchFamily="50" charset="-128"/>
                <a:ea typeface="メイリオ" panose="020B0604030504040204" pitchFamily="50" charset="-128"/>
                <a:cs typeface="Verdana" panose="020B0604030504040204" pitchFamily="34" charset="0"/>
              </a:rPr>
              <a:t>～</a:t>
            </a:r>
            <a:r>
              <a:rPr lang="en-US" altLang="ja-JP" sz="1400" b="1" dirty="0">
                <a:latin typeface="メイリオ" panose="020B0604030504040204" pitchFamily="50" charset="-128"/>
                <a:ea typeface="メイリオ" panose="020B0604030504040204" pitchFamily="50" charset="-128"/>
                <a:cs typeface="Verdana" panose="020B0604030504040204" pitchFamily="34" charset="0"/>
              </a:rPr>
              <a:t>16:00</a:t>
            </a:r>
            <a:endParaRPr lang="en-US" altLang="ja-JP" sz="1400" dirty="0">
              <a:latin typeface="メイリオ" panose="020B0604030504040204" pitchFamily="50" charset="-128"/>
              <a:ea typeface="メイリオ" panose="020B0604030504040204" pitchFamily="50" charset="-128"/>
              <a:cs typeface="Verdana" panose="020B0604030504040204" pitchFamily="34" charset="0"/>
            </a:endParaRPr>
          </a:p>
        </p:txBody>
      </p:sp>
      <p:sp>
        <p:nvSpPr>
          <p:cNvPr id="25" name="正方形/長方形 24">
            <a:extLst>
              <a:ext uri="{FF2B5EF4-FFF2-40B4-BE49-F238E27FC236}">
                <a16:creationId xmlns:a16="http://schemas.microsoft.com/office/drawing/2014/main" id="{D53EE759-B562-7998-136A-B8AEFF4A0D7F}"/>
              </a:ext>
            </a:extLst>
          </p:cNvPr>
          <p:cNvSpPr/>
          <p:nvPr/>
        </p:nvSpPr>
        <p:spPr>
          <a:xfrm>
            <a:off x="-8526" y="3257757"/>
            <a:ext cx="7591938" cy="1314066"/>
          </a:xfrm>
          <a:prstGeom prst="rect">
            <a:avLst/>
          </a:prstGeom>
          <a:solidFill>
            <a:srgbClr val="D9F1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a:extLst>
              <a:ext uri="{FF2B5EF4-FFF2-40B4-BE49-F238E27FC236}">
                <a16:creationId xmlns:a16="http://schemas.microsoft.com/office/drawing/2014/main" id="{4F951C24-DF43-D667-F307-90720695ECC5}"/>
              </a:ext>
            </a:extLst>
          </p:cNvPr>
          <p:cNvSpPr txBox="1"/>
          <p:nvPr/>
        </p:nvSpPr>
        <p:spPr>
          <a:xfrm>
            <a:off x="244077" y="3318521"/>
            <a:ext cx="7060662" cy="1277519"/>
          </a:xfrm>
          <a:prstGeom prst="rect">
            <a:avLst/>
          </a:prstGeom>
          <a:noFill/>
        </p:spPr>
        <p:txBody>
          <a:bodyPr wrap="square">
            <a:spAutoFit/>
          </a:bodyPr>
          <a:lstStyle/>
          <a:p>
            <a:r>
              <a:rPr lang="ja-JP" altLang="en-US" sz="1000" dirty="0">
                <a:solidFill>
                  <a:schemeClr val="accent2">
                    <a:lumMod val="75000"/>
                  </a:schemeClr>
                </a:solidFill>
                <a:latin typeface="+mn-ea"/>
              </a:rPr>
              <a:t>　</a:t>
            </a:r>
            <a:r>
              <a:rPr lang="en-US" altLang="ja-JP" sz="1000" dirty="0">
                <a:solidFill>
                  <a:schemeClr val="accent2">
                    <a:lumMod val="75000"/>
                  </a:schemeClr>
                </a:solidFill>
                <a:latin typeface="+mn-ea"/>
              </a:rPr>
              <a:t>RE100</a:t>
            </a:r>
            <a:r>
              <a:rPr lang="ja-JP" altLang="en-US" sz="1000" dirty="0">
                <a:solidFill>
                  <a:schemeClr val="accent2">
                    <a:lumMod val="75000"/>
                  </a:schemeClr>
                </a:solidFill>
                <a:latin typeface="+mn-ea"/>
              </a:rPr>
              <a:t>とは「</a:t>
            </a:r>
            <a:r>
              <a:rPr lang="en-US" altLang="ja-JP" sz="1000" dirty="0">
                <a:solidFill>
                  <a:schemeClr val="accent2">
                    <a:lumMod val="75000"/>
                  </a:schemeClr>
                </a:solidFill>
                <a:latin typeface="+mn-ea"/>
              </a:rPr>
              <a:t>Renewable Energy 100%</a:t>
            </a:r>
            <a:r>
              <a:rPr lang="ja-JP" altLang="en-US" sz="1000" dirty="0">
                <a:solidFill>
                  <a:schemeClr val="accent2">
                    <a:lumMod val="75000"/>
                  </a:schemeClr>
                </a:solidFill>
                <a:latin typeface="+mn-ea"/>
              </a:rPr>
              <a:t>」の略称で、事業活動で消費するエネルギーを</a:t>
            </a:r>
            <a:r>
              <a:rPr lang="en-US" altLang="ja-JP" sz="1000" dirty="0">
                <a:solidFill>
                  <a:schemeClr val="accent2">
                    <a:lumMod val="75000"/>
                  </a:schemeClr>
                </a:solidFill>
                <a:latin typeface="+mn-ea"/>
              </a:rPr>
              <a:t>100</a:t>
            </a:r>
            <a:r>
              <a:rPr lang="ja-JP" altLang="en-US" sz="1000" dirty="0">
                <a:solidFill>
                  <a:schemeClr val="accent2">
                    <a:lumMod val="75000"/>
                  </a:schemeClr>
                </a:solidFill>
                <a:latin typeface="+mn-ea"/>
              </a:rPr>
              <a:t>％再生可能エネルギーで調達することを目標とする国際的イニシアチブを指します。</a:t>
            </a:r>
          </a:p>
          <a:p>
            <a:r>
              <a:rPr lang="ja-JP" altLang="en-US" sz="1000" dirty="0">
                <a:solidFill>
                  <a:schemeClr val="accent2">
                    <a:lumMod val="75000"/>
                  </a:schemeClr>
                </a:solidFill>
                <a:latin typeface="+mn-ea"/>
              </a:rPr>
              <a:t>　多くの大企業で</a:t>
            </a:r>
            <a:r>
              <a:rPr lang="en-US" altLang="ja-JP" sz="1000" dirty="0">
                <a:solidFill>
                  <a:schemeClr val="accent2">
                    <a:lumMod val="75000"/>
                  </a:schemeClr>
                </a:solidFill>
                <a:latin typeface="+mn-ea"/>
              </a:rPr>
              <a:t>RE100</a:t>
            </a:r>
            <a:r>
              <a:rPr lang="ja-JP" altLang="en-US" sz="1000" dirty="0">
                <a:solidFill>
                  <a:schemeClr val="accent2">
                    <a:lumMod val="75000"/>
                  </a:schemeClr>
                </a:solidFill>
                <a:latin typeface="+mn-ea"/>
              </a:rPr>
              <a:t>が宣言されるようになりました。</a:t>
            </a:r>
            <a:r>
              <a:rPr lang="en-US" altLang="ja-JP" sz="1000" dirty="0">
                <a:solidFill>
                  <a:schemeClr val="accent2">
                    <a:lumMod val="75000"/>
                  </a:schemeClr>
                </a:solidFill>
                <a:latin typeface="+mn-ea"/>
              </a:rPr>
              <a:t>RE100</a:t>
            </a:r>
            <a:r>
              <a:rPr lang="ja-JP" altLang="en-US" sz="1000" dirty="0">
                <a:solidFill>
                  <a:schemeClr val="accent2">
                    <a:lumMod val="75000"/>
                  </a:schemeClr>
                </a:solidFill>
                <a:latin typeface="+mn-ea"/>
              </a:rPr>
              <a:t>を達成する方策として、自家消費型再エネ設備導入、再エネ</a:t>
            </a:r>
            <a:r>
              <a:rPr lang="en-US" altLang="ja-JP" sz="1000" dirty="0">
                <a:solidFill>
                  <a:schemeClr val="accent2">
                    <a:lumMod val="75000"/>
                  </a:schemeClr>
                </a:solidFill>
                <a:latin typeface="+mn-ea"/>
              </a:rPr>
              <a:t>100%</a:t>
            </a:r>
            <a:r>
              <a:rPr lang="ja-JP" altLang="en-US" sz="1000" dirty="0">
                <a:solidFill>
                  <a:schemeClr val="accent2">
                    <a:lumMod val="75000"/>
                  </a:schemeClr>
                </a:solidFill>
                <a:latin typeface="+mn-ea"/>
              </a:rPr>
              <a:t>電気の購入、環境価値取引などが考えられます。</a:t>
            </a:r>
            <a:r>
              <a:rPr lang="en-US" altLang="ja-JP" sz="1000" dirty="0">
                <a:solidFill>
                  <a:schemeClr val="accent2">
                    <a:lumMod val="75000"/>
                  </a:schemeClr>
                </a:solidFill>
                <a:latin typeface="+mn-ea"/>
              </a:rPr>
              <a:t>RE100</a:t>
            </a:r>
            <a:r>
              <a:rPr lang="ja-JP" altLang="en-US" sz="1000" dirty="0">
                <a:solidFill>
                  <a:schemeClr val="accent2">
                    <a:lumMod val="75000"/>
                  </a:schemeClr>
                </a:solidFill>
                <a:latin typeface="+mn-ea"/>
              </a:rPr>
              <a:t>の宣言をする企業などが増えることで、宣言をしている企業の協力会社にも同様な取組を求められることが増えつつあります。</a:t>
            </a:r>
          </a:p>
          <a:p>
            <a:r>
              <a:rPr lang="ja-JP" altLang="en-US" sz="1000" dirty="0">
                <a:solidFill>
                  <a:schemeClr val="accent2">
                    <a:lumMod val="75000"/>
                  </a:schemeClr>
                </a:solidFill>
                <a:latin typeface="+mn-ea"/>
              </a:rPr>
              <a:t>　本セミナーでは、</a:t>
            </a:r>
            <a:r>
              <a:rPr lang="en-US" altLang="ja-JP" sz="1000" dirty="0">
                <a:solidFill>
                  <a:schemeClr val="accent2">
                    <a:lumMod val="75000"/>
                  </a:schemeClr>
                </a:solidFill>
                <a:latin typeface="+mn-ea"/>
              </a:rPr>
              <a:t>RE100</a:t>
            </a:r>
            <a:r>
              <a:rPr lang="ja-JP" altLang="en-US" sz="1000" dirty="0">
                <a:solidFill>
                  <a:schemeClr val="accent2">
                    <a:lumMod val="75000"/>
                  </a:schemeClr>
                </a:solidFill>
                <a:latin typeface="+mn-ea"/>
              </a:rPr>
              <a:t>を達成するための環境価値について、種類やその方法、また、実際に</a:t>
            </a:r>
            <a:r>
              <a:rPr lang="en-US" altLang="ja-JP" sz="1000" dirty="0">
                <a:solidFill>
                  <a:schemeClr val="accent2">
                    <a:lumMod val="75000"/>
                  </a:schemeClr>
                </a:solidFill>
                <a:latin typeface="+mn-ea"/>
              </a:rPr>
              <a:t>PPA</a:t>
            </a:r>
            <a:r>
              <a:rPr lang="ja-JP" altLang="en-US" sz="1000" dirty="0">
                <a:solidFill>
                  <a:schemeClr val="accent2">
                    <a:lumMod val="75000"/>
                  </a:schemeClr>
                </a:solidFill>
                <a:latin typeface="+mn-ea"/>
              </a:rPr>
              <a:t>（第三者所有による太陽光発電設備導入）事業者から具体的な導入事例について学びます。</a:t>
            </a:r>
          </a:p>
        </p:txBody>
      </p:sp>
      <p:sp>
        <p:nvSpPr>
          <p:cNvPr id="27" name="楕円 26">
            <a:extLst>
              <a:ext uri="{FF2B5EF4-FFF2-40B4-BE49-F238E27FC236}">
                <a16:creationId xmlns:a16="http://schemas.microsoft.com/office/drawing/2014/main" id="{0ECD6475-A28A-544A-7F80-612B45A761C3}"/>
              </a:ext>
            </a:extLst>
          </p:cNvPr>
          <p:cNvSpPr/>
          <p:nvPr/>
        </p:nvSpPr>
        <p:spPr>
          <a:xfrm>
            <a:off x="424095" y="1431097"/>
            <a:ext cx="794317" cy="776253"/>
          </a:xfrm>
          <a:prstGeom prst="ellipse">
            <a:avLst/>
          </a:prstGeom>
          <a:solidFill>
            <a:srgbClr val="9D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楕円 28">
            <a:extLst>
              <a:ext uri="{FF2B5EF4-FFF2-40B4-BE49-F238E27FC236}">
                <a16:creationId xmlns:a16="http://schemas.microsoft.com/office/drawing/2014/main" id="{934F1CE5-A768-032A-ACF3-B6BC99FDFD94}"/>
              </a:ext>
            </a:extLst>
          </p:cNvPr>
          <p:cNvSpPr/>
          <p:nvPr/>
        </p:nvSpPr>
        <p:spPr>
          <a:xfrm>
            <a:off x="424095" y="2292141"/>
            <a:ext cx="794317" cy="776253"/>
          </a:xfrm>
          <a:prstGeom prst="ellipse">
            <a:avLst/>
          </a:prstGeom>
          <a:solidFill>
            <a:srgbClr val="9DD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23DDD768-6DF7-503C-27DF-1FA9FFC44620}"/>
              </a:ext>
            </a:extLst>
          </p:cNvPr>
          <p:cNvSpPr txBox="1"/>
          <p:nvPr/>
        </p:nvSpPr>
        <p:spPr>
          <a:xfrm flipH="1">
            <a:off x="533962" y="1681158"/>
            <a:ext cx="790592" cy="298641"/>
          </a:xfrm>
          <a:prstGeom prst="rect">
            <a:avLst/>
          </a:prstGeom>
          <a:noFill/>
        </p:spPr>
        <p:txBody>
          <a:bodyPr wrap="square" rtlCol="0">
            <a:spAutoFit/>
          </a:bodyPr>
          <a:lstStyle/>
          <a:p>
            <a:r>
              <a:rPr lang="ja-JP" altLang="en-US" sz="1200" b="1" dirty="0">
                <a:ln w="34925">
                  <a:solidFill>
                    <a:schemeClr val="bg1"/>
                  </a:solidFill>
                </a:ln>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日 時</a:t>
            </a:r>
          </a:p>
        </p:txBody>
      </p:sp>
      <p:sp>
        <p:nvSpPr>
          <p:cNvPr id="3" name="テキスト ボックス 2">
            <a:extLst>
              <a:ext uri="{FF2B5EF4-FFF2-40B4-BE49-F238E27FC236}">
                <a16:creationId xmlns:a16="http://schemas.microsoft.com/office/drawing/2014/main" id="{5E0EAD04-7943-7CB2-E163-3BE13A0E7FA4}"/>
              </a:ext>
            </a:extLst>
          </p:cNvPr>
          <p:cNvSpPr txBox="1"/>
          <p:nvPr/>
        </p:nvSpPr>
        <p:spPr>
          <a:xfrm flipH="1">
            <a:off x="531016" y="1672714"/>
            <a:ext cx="928075" cy="298641"/>
          </a:xfrm>
          <a:prstGeom prst="rect">
            <a:avLst/>
          </a:prstGeom>
          <a:noFill/>
        </p:spPr>
        <p:txBody>
          <a:bodyPr wrap="square" rtlCol="0" anchor="ctr">
            <a:spAutoFit/>
          </a:bodyPr>
          <a:lstStyle/>
          <a:p>
            <a:r>
              <a:rPr lang="ja-JP" altLang="en-US"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日 時 </a:t>
            </a:r>
            <a:endParaRPr lang="en-US" altLang="ja-JP"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endParaRPr>
          </a:p>
        </p:txBody>
      </p:sp>
      <p:sp>
        <p:nvSpPr>
          <p:cNvPr id="10" name="テキスト ボックス 9">
            <a:extLst>
              <a:ext uri="{FF2B5EF4-FFF2-40B4-BE49-F238E27FC236}">
                <a16:creationId xmlns:a16="http://schemas.microsoft.com/office/drawing/2014/main" id="{AEAC57D2-4E8B-380F-7038-5E825CB0BAEB}"/>
              </a:ext>
            </a:extLst>
          </p:cNvPr>
          <p:cNvSpPr txBox="1"/>
          <p:nvPr/>
        </p:nvSpPr>
        <p:spPr>
          <a:xfrm flipH="1">
            <a:off x="536621" y="2511157"/>
            <a:ext cx="681791" cy="298641"/>
          </a:xfrm>
          <a:prstGeom prst="rect">
            <a:avLst/>
          </a:prstGeom>
          <a:noFill/>
        </p:spPr>
        <p:txBody>
          <a:bodyPr wrap="square" rtlCol="0">
            <a:spAutoFit/>
          </a:bodyPr>
          <a:lstStyle/>
          <a:p>
            <a:r>
              <a:rPr lang="ja-JP" altLang="en-US" sz="1200" b="1" dirty="0">
                <a:ln w="34925">
                  <a:solidFill>
                    <a:schemeClr val="bg1"/>
                  </a:solidFill>
                </a:ln>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会 場</a:t>
            </a:r>
          </a:p>
        </p:txBody>
      </p:sp>
      <p:sp>
        <p:nvSpPr>
          <p:cNvPr id="6" name="テキスト ボックス 5">
            <a:extLst>
              <a:ext uri="{FF2B5EF4-FFF2-40B4-BE49-F238E27FC236}">
                <a16:creationId xmlns:a16="http://schemas.microsoft.com/office/drawing/2014/main" id="{EAA72833-3D85-62D8-E892-78FF9EAF5C3D}"/>
              </a:ext>
            </a:extLst>
          </p:cNvPr>
          <p:cNvSpPr txBox="1"/>
          <p:nvPr/>
        </p:nvSpPr>
        <p:spPr>
          <a:xfrm flipH="1">
            <a:off x="530236" y="2508285"/>
            <a:ext cx="841764" cy="298641"/>
          </a:xfrm>
          <a:prstGeom prst="rect">
            <a:avLst/>
          </a:prstGeom>
          <a:noFill/>
        </p:spPr>
        <p:txBody>
          <a:bodyPr wrap="square" rtlCol="0" anchor="ctr">
            <a:spAutoFit/>
          </a:bodyPr>
          <a:lstStyle/>
          <a:p>
            <a:r>
              <a:rPr lang="ja-JP" altLang="en-US"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会 場　　</a:t>
            </a:r>
            <a:endParaRPr lang="en-US" altLang="ja-JP"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endParaRPr>
          </a:p>
        </p:txBody>
      </p:sp>
      <p:sp>
        <p:nvSpPr>
          <p:cNvPr id="9" name="テキスト ボックス 8">
            <a:extLst>
              <a:ext uri="{FF2B5EF4-FFF2-40B4-BE49-F238E27FC236}">
                <a16:creationId xmlns:a16="http://schemas.microsoft.com/office/drawing/2014/main" id="{191454D4-4026-2669-7A49-D891DDABB916}"/>
              </a:ext>
            </a:extLst>
          </p:cNvPr>
          <p:cNvSpPr txBox="1"/>
          <p:nvPr/>
        </p:nvSpPr>
        <p:spPr>
          <a:xfrm>
            <a:off x="1330938" y="2430093"/>
            <a:ext cx="4276633" cy="497735"/>
          </a:xfrm>
          <a:prstGeom prst="rect">
            <a:avLst/>
          </a:prstGeom>
          <a:noFill/>
        </p:spPr>
        <p:txBody>
          <a:bodyPr wrap="square">
            <a:spAutoFit/>
          </a:bodyPr>
          <a:lstStyle/>
          <a:p>
            <a:r>
              <a:rPr lang="ja-JP" altLang="en-US" sz="1200" b="1" dirty="0">
                <a:ln w="34925">
                  <a:solidFill>
                    <a:schemeClr val="bg1"/>
                  </a:solidFill>
                </a:ln>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いわき産業創造館　セミナー室</a:t>
            </a:r>
          </a:p>
          <a:p>
            <a:r>
              <a:rPr lang="ja-JP" altLang="en-US" sz="1200" b="1" dirty="0">
                <a:ln w="34925">
                  <a:solidFill>
                    <a:schemeClr val="bg1"/>
                  </a:solidFill>
                </a:ln>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いわき市平字田町</a:t>
            </a:r>
            <a:r>
              <a:rPr lang="en-US" altLang="ja-JP" sz="1200" b="1" dirty="0">
                <a:ln w="34925">
                  <a:solidFill>
                    <a:schemeClr val="bg1"/>
                  </a:solidFill>
                </a:ln>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120</a:t>
            </a:r>
            <a:r>
              <a:rPr lang="ja-JP" altLang="en-US" sz="1200" b="1" dirty="0">
                <a:ln w="34925">
                  <a:solidFill>
                    <a:schemeClr val="bg1"/>
                  </a:solidFill>
                </a:ln>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番地　ＬＡＴＯＶ</a:t>
            </a:r>
            <a:r>
              <a:rPr lang="en-US" altLang="ja-JP" sz="1200" b="1" dirty="0">
                <a:ln w="34925">
                  <a:solidFill>
                    <a:schemeClr val="bg1"/>
                  </a:solidFill>
                </a:ln>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6</a:t>
            </a:r>
            <a:r>
              <a:rPr lang="ja-JP" altLang="en-US" sz="1200" b="1" dirty="0">
                <a:ln w="34925">
                  <a:solidFill>
                    <a:schemeClr val="bg1"/>
                  </a:solidFill>
                </a:ln>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階</a:t>
            </a:r>
          </a:p>
        </p:txBody>
      </p:sp>
      <p:sp>
        <p:nvSpPr>
          <p:cNvPr id="16" name="テキスト ボックス 15">
            <a:extLst>
              <a:ext uri="{FF2B5EF4-FFF2-40B4-BE49-F238E27FC236}">
                <a16:creationId xmlns:a16="http://schemas.microsoft.com/office/drawing/2014/main" id="{FA2A694D-DFA0-7A92-1574-8D2B8262CB6B}"/>
              </a:ext>
            </a:extLst>
          </p:cNvPr>
          <p:cNvSpPr txBox="1"/>
          <p:nvPr/>
        </p:nvSpPr>
        <p:spPr>
          <a:xfrm>
            <a:off x="1324555" y="2435080"/>
            <a:ext cx="4174025" cy="497735"/>
          </a:xfrm>
          <a:prstGeom prst="rect">
            <a:avLst/>
          </a:prstGeom>
          <a:noFill/>
        </p:spPr>
        <p:txBody>
          <a:bodyPr wrap="square">
            <a:spAutoFit/>
          </a:bodyPr>
          <a:lstStyle/>
          <a:p>
            <a:r>
              <a:rPr lang="ja-JP" altLang="en-US"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いわき産業創造館　セミナー室</a:t>
            </a:r>
            <a:endParaRPr lang="en-US" altLang="ja-JP"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endParaRPr>
          </a:p>
          <a:p>
            <a:r>
              <a:rPr lang="ja-JP" altLang="en-US"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いわき市平字田町</a:t>
            </a:r>
            <a:r>
              <a:rPr lang="en-US" altLang="ja-JP"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120</a:t>
            </a:r>
            <a:r>
              <a:rPr lang="ja-JP" altLang="en-US"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番地　ＬＡＴＯＶ</a:t>
            </a:r>
            <a:r>
              <a:rPr lang="en-US" altLang="ja-JP"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6</a:t>
            </a:r>
            <a:r>
              <a:rPr lang="ja-JP" altLang="en-US"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rPr>
              <a:t>階</a:t>
            </a:r>
            <a:endParaRPr lang="en-US" altLang="ja-JP" sz="1200" b="1" dirty="0">
              <a:solidFill>
                <a:srgbClr val="FF6600"/>
              </a:solidFill>
              <a:latin typeface="游ゴシック" panose="020B0400000000000000" pitchFamily="50" charset="-128"/>
              <a:ea typeface="游ゴシック" panose="020B0400000000000000" pitchFamily="50" charset="-128"/>
              <a:cs typeface="Verdana" panose="020B0604030504040204" pitchFamily="34" charset="0"/>
            </a:endParaRPr>
          </a:p>
        </p:txBody>
      </p:sp>
      <p:sp>
        <p:nvSpPr>
          <p:cNvPr id="17" name="テキスト ボックス 16">
            <a:extLst>
              <a:ext uri="{FF2B5EF4-FFF2-40B4-BE49-F238E27FC236}">
                <a16:creationId xmlns:a16="http://schemas.microsoft.com/office/drawing/2014/main" id="{E22579A1-770C-DAD8-0838-8F100F94C8BF}"/>
              </a:ext>
            </a:extLst>
          </p:cNvPr>
          <p:cNvSpPr txBox="1"/>
          <p:nvPr/>
        </p:nvSpPr>
        <p:spPr>
          <a:xfrm>
            <a:off x="3450558" y="8741866"/>
            <a:ext cx="3029796" cy="215685"/>
          </a:xfrm>
          <a:prstGeom prst="rect">
            <a:avLst/>
          </a:prstGeom>
          <a:noFill/>
        </p:spPr>
        <p:txBody>
          <a:bodyPr wrap="square" rtlCol="0">
            <a:spAutoFit/>
          </a:bodyPr>
          <a:lstStyle/>
          <a:p>
            <a:r>
              <a:rPr lang="en-US" altLang="ja-JP" sz="700" dirty="0"/>
              <a:t>※</a:t>
            </a:r>
            <a:r>
              <a:rPr lang="ja-JP" altLang="en-US" sz="700" dirty="0"/>
              <a:t>「</a:t>
            </a:r>
            <a:r>
              <a:rPr lang="en-US" altLang="ja-JP" sz="700" dirty="0"/>
              <a:t>QR</a:t>
            </a:r>
            <a:r>
              <a:rPr lang="ja-JP" altLang="en-US" sz="700" dirty="0"/>
              <a:t>コード」は株式会社デンソーウェーブの登録商標です。　</a:t>
            </a:r>
          </a:p>
        </p:txBody>
      </p:sp>
      <p:pic>
        <p:nvPicPr>
          <p:cNvPr id="11" name="図 10">
            <a:extLst>
              <a:ext uri="{FF2B5EF4-FFF2-40B4-BE49-F238E27FC236}">
                <a16:creationId xmlns:a16="http://schemas.microsoft.com/office/drawing/2014/main" id="{84581422-A9BB-026D-B7A4-9AD594541266}"/>
              </a:ext>
            </a:extLst>
          </p:cNvPr>
          <p:cNvPicPr>
            <a:picLocks noChangeAspect="1"/>
          </p:cNvPicPr>
          <p:nvPr/>
        </p:nvPicPr>
        <p:blipFill>
          <a:blip r:embed="rId10"/>
          <a:stretch>
            <a:fillRect/>
          </a:stretch>
        </p:blipFill>
        <p:spPr>
          <a:xfrm>
            <a:off x="6277523" y="8009847"/>
            <a:ext cx="1057431" cy="1061498"/>
          </a:xfrm>
          <a:prstGeom prst="rect">
            <a:avLst/>
          </a:prstGeom>
          <a:ln>
            <a:solidFill>
              <a:schemeClr val="tx1"/>
            </a:solidFill>
          </a:ln>
        </p:spPr>
      </p:pic>
    </p:spTree>
    <p:extLst>
      <p:ext uri="{BB962C8B-B14F-4D97-AF65-F5344CB8AC3E}">
        <p14:creationId xmlns:p14="http://schemas.microsoft.com/office/powerpoint/2010/main" val="3338622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891</TotalTime>
  <Words>526</Words>
  <Application>Microsoft Office PowerPoint</Application>
  <PresentationFormat>ユーザー設定</PresentationFormat>
  <Paragraphs>49</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Neon-tube</vt:lpstr>
      <vt:lpstr>メイリオ</vt:lpstr>
      <vt:lpstr>游ゴシック</vt:lpstr>
      <vt:lpstr>Arial</vt:lpstr>
      <vt:lpstr>Calibri</vt:lpstr>
      <vt:lpstr>Calibri Light</vt:lpstr>
      <vt:lpstr>Verdana</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荒川 啓一郎</dc:creator>
  <cp:lastModifiedBy>user24-pc</cp:lastModifiedBy>
  <cp:revision>38</cp:revision>
  <cp:lastPrinted>2023-08-17T04:12:34Z</cp:lastPrinted>
  <dcterms:modified xsi:type="dcterms:W3CDTF">2023-08-22T01:25:10Z</dcterms:modified>
</cp:coreProperties>
</file>